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0" r:id="rId5"/>
    <p:sldId id="258" r:id="rId6"/>
    <p:sldId id="259" r:id="rId7"/>
    <p:sldId id="262" r:id="rId8"/>
    <p:sldId id="263" r:id="rId9"/>
    <p:sldId id="264" r:id="rId10"/>
    <p:sldId id="265" r:id="rId11"/>
    <p:sldId id="266" r:id="rId12"/>
    <p:sldId id="284" r:id="rId13"/>
    <p:sldId id="267" r:id="rId14"/>
    <p:sldId id="268" r:id="rId15"/>
    <p:sldId id="273" r:id="rId16"/>
    <p:sldId id="269" r:id="rId17"/>
    <p:sldId id="270" r:id="rId18"/>
    <p:sldId id="271" r:id="rId19"/>
    <p:sldId id="272" r:id="rId20"/>
    <p:sldId id="274" r:id="rId21"/>
    <p:sldId id="275" r:id="rId22"/>
    <p:sldId id="276" r:id="rId23"/>
    <p:sldId id="277" r:id="rId24"/>
    <p:sldId id="278" r:id="rId25"/>
    <p:sldId id="286" r:id="rId26"/>
    <p:sldId id="279" r:id="rId27"/>
    <p:sldId id="280" r:id="rId28"/>
    <p:sldId id="281" r:id="rId29"/>
    <p:sldId id="282" r:id="rId30"/>
    <p:sldId id="283" r:id="rId31"/>
    <p:sldId id="285" r:id="rId32"/>
    <p:sldId id="287" r:id="rId33"/>
    <p:sldId id="288" r:id="rId3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998ADC3F-3A1E-4AE9-8841-4D3BE5D36A6D}" type="datetimeFigureOut">
              <a:rPr lang="nl-NL" smtClean="0"/>
              <a:t>13-6-2018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2349028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8ADC3F-3A1E-4AE9-8841-4D3BE5D36A6D}" type="datetimeFigureOut">
              <a:rPr lang="nl-NL" smtClean="0"/>
              <a:t>13-6-2018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2879644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8ADC3F-3A1E-4AE9-8841-4D3BE5D36A6D}" type="datetimeFigureOut">
              <a:rPr lang="nl-NL" smtClean="0"/>
              <a:t>13-6-2018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270399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8ADC3F-3A1E-4AE9-8841-4D3BE5D36A6D}" type="datetimeFigureOut">
              <a:rPr lang="nl-NL" smtClean="0"/>
              <a:t>13-6-2018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132890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998ADC3F-3A1E-4AE9-8841-4D3BE5D36A6D}" type="datetimeFigureOut">
              <a:rPr lang="nl-NL" smtClean="0"/>
              <a:t>13-6-2018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1250497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98ADC3F-3A1E-4AE9-8841-4D3BE5D36A6D}" type="datetimeFigureOut">
              <a:rPr lang="nl-NL" smtClean="0"/>
              <a:t>13-6-2018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2144368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98ADC3F-3A1E-4AE9-8841-4D3BE5D36A6D}" type="datetimeFigureOut">
              <a:rPr lang="nl-NL" smtClean="0"/>
              <a:t>13-6-2018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2702743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98ADC3F-3A1E-4AE9-8841-4D3BE5D36A6D}" type="datetimeFigureOut">
              <a:rPr lang="nl-NL" smtClean="0"/>
              <a:t>13-6-2018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219347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98ADC3F-3A1E-4AE9-8841-4D3BE5D36A6D}" type="datetimeFigureOut">
              <a:rPr lang="nl-NL" smtClean="0"/>
              <a:t>13-6-2018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74687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998ADC3F-3A1E-4AE9-8841-4D3BE5D36A6D}" type="datetimeFigureOut">
              <a:rPr lang="nl-NL" smtClean="0"/>
              <a:t>13-6-2018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1783798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998ADC3F-3A1E-4AE9-8841-4D3BE5D36A6D}" type="datetimeFigureOut">
              <a:rPr lang="nl-NL" smtClean="0"/>
              <a:t>13-6-2018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6B32198-26FA-4F06-A026-B8542B9F5079}" type="slidenum">
              <a:rPr lang="nl-NL" smtClean="0"/>
              <a:t>‹nr.›</a:t>
            </a:fld>
            <a:endParaRPr lang="nl-NL"/>
          </a:p>
        </p:txBody>
      </p:sp>
    </p:spTree>
    <p:extLst>
      <p:ext uri="{BB962C8B-B14F-4D97-AF65-F5344CB8AC3E}">
        <p14:creationId xmlns:p14="http://schemas.microsoft.com/office/powerpoint/2010/main" val="3957777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ADC3F-3A1E-4AE9-8841-4D3BE5D36A6D}" type="datetimeFigureOut">
              <a:rPr lang="nl-NL" smtClean="0"/>
              <a:t>13-6-2018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32198-26FA-4F06-A026-B8542B9F5079}" type="slidenum">
              <a:rPr lang="nl-NL" smtClean="0"/>
              <a:t>‹nr.›</a:t>
            </a:fld>
            <a:endParaRPr lang="nl-NL"/>
          </a:p>
        </p:txBody>
      </p:sp>
    </p:spTree>
    <p:extLst>
      <p:ext uri="{BB962C8B-B14F-4D97-AF65-F5344CB8AC3E}">
        <p14:creationId xmlns:p14="http://schemas.microsoft.com/office/powerpoint/2010/main" val="2368632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940186"/>
          </a:xfrm>
        </p:spPr>
        <p:txBody>
          <a:bodyPr>
            <a:normAutofit/>
          </a:bodyPr>
          <a:lstStyle/>
          <a:p>
            <a:r>
              <a:rPr lang="nl-NL" dirty="0" err="1">
                <a:solidFill>
                  <a:srgbClr val="002060"/>
                </a:solidFill>
              </a:rPr>
              <a:t>O</a:t>
            </a:r>
            <a:r>
              <a:rPr lang="nl-NL" dirty="0" err="1" smtClean="0">
                <a:solidFill>
                  <a:srgbClr val="002060"/>
                </a:solidFill>
              </a:rPr>
              <a:t>verioectomie</a:t>
            </a:r>
            <a:r>
              <a:rPr lang="nl-NL" dirty="0" smtClean="0">
                <a:solidFill>
                  <a:srgbClr val="002060"/>
                </a:solidFill>
              </a:rPr>
              <a:t>,  </a:t>
            </a:r>
            <a:r>
              <a:rPr lang="nl-NL" dirty="0" err="1" smtClean="0">
                <a:solidFill>
                  <a:srgbClr val="002060"/>
                </a:solidFill>
              </a:rPr>
              <a:t>ovariohysterectomie</a:t>
            </a:r>
            <a:r>
              <a:rPr lang="nl-NL" dirty="0" smtClean="0">
                <a:solidFill>
                  <a:srgbClr val="002060"/>
                </a:solidFill>
              </a:rPr>
              <a:t> en castratie</a:t>
            </a:r>
            <a:endParaRPr lang="nl-NL" dirty="0">
              <a:solidFill>
                <a:srgbClr val="002060"/>
              </a:solidFill>
            </a:endParaRPr>
          </a:p>
        </p:txBody>
      </p:sp>
      <p:sp>
        <p:nvSpPr>
          <p:cNvPr id="3" name="Ondertitel 2"/>
          <p:cNvSpPr>
            <a:spLocks noGrp="1"/>
          </p:cNvSpPr>
          <p:nvPr>
            <p:ph type="subTitle" idx="1"/>
          </p:nvPr>
        </p:nvSpPr>
        <p:spPr>
          <a:xfrm>
            <a:off x="1524000" y="4219302"/>
            <a:ext cx="9144000" cy="1038497"/>
          </a:xfrm>
        </p:spPr>
        <p:txBody>
          <a:bodyPr/>
          <a:lstStyle/>
          <a:p>
            <a:r>
              <a:rPr lang="nl-NL" dirty="0" smtClean="0"/>
              <a:t>AA4.1 lessen EHBO</a:t>
            </a:r>
            <a:endParaRPr lang="nl-NL" dirty="0"/>
          </a:p>
        </p:txBody>
      </p:sp>
    </p:spTree>
    <p:extLst>
      <p:ext uri="{BB962C8B-B14F-4D97-AF65-F5344CB8AC3E}">
        <p14:creationId xmlns:p14="http://schemas.microsoft.com/office/powerpoint/2010/main" val="3719743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Wat is dan het juiste tijdstip? </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a:t>E</a:t>
            </a:r>
            <a:r>
              <a:rPr lang="nl-NL" dirty="0" smtClean="0"/>
              <a:t>en </a:t>
            </a:r>
            <a:r>
              <a:rPr lang="nl-NL" dirty="0" err="1" smtClean="0"/>
              <a:t>ovario</a:t>
            </a:r>
            <a:r>
              <a:rPr lang="nl-NL" dirty="0" smtClean="0"/>
              <a:t>(</a:t>
            </a:r>
            <a:r>
              <a:rPr lang="nl-NL" dirty="0" err="1" smtClean="0"/>
              <a:t>hyster</a:t>
            </a:r>
            <a:r>
              <a:rPr lang="nl-NL" dirty="0" smtClean="0"/>
              <a:t>)</a:t>
            </a:r>
            <a:r>
              <a:rPr lang="nl-NL" dirty="0" err="1" smtClean="0"/>
              <a:t>ectomie</a:t>
            </a:r>
            <a:r>
              <a:rPr lang="nl-NL" dirty="0" smtClean="0"/>
              <a:t> tijdens </a:t>
            </a:r>
            <a:r>
              <a:rPr lang="nl-NL" dirty="0"/>
              <a:t>de </a:t>
            </a:r>
            <a:r>
              <a:rPr lang="nl-NL" dirty="0" err="1" smtClean="0"/>
              <a:t>anoestrus</a:t>
            </a:r>
            <a:r>
              <a:rPr lang="nl-NL" dirty="0"/>
              <a:t> </a:t>
            </a:r>
            <a:r>
              <a:rPr lang="nl-NL" dirty="0" smtClean="0"/>
              <a:t>na 1</a:t>
            </a:r>
            <a:r>
              <a:rPr lang="nl-NL" baseline="30000" dirty="0" smtClean="0"/>
              <a:t>e</a:t>
            </a:r>
            <a:r>
              <a:rPr lang="nl-NL" dirty="0" smtClean="0"/>
              <a:t> loopsheid</a:t>
            </a:r>
          </a:p>
          <a:p>
            <a:r>
              <a:rPr lang="nl-NL" dirty="0" smtClean="0"/>
              <a:t>In de praktijk </a:t>
            </a:r>
            <a:r>
              <a:rPr lang="nl-NL" dirty="0"/>
              <a:t>komt dat neer op circa 3 maanden na het begin van de </a:t>
            </a:r>
            <a:r>
              <a:rPr lang="nl-NL" dirty="0" smtClean="0"/>
              <a:t>loopsheid</a:t>
            </a:r>
          </a:p>
          <a:p>
            <a:r>
              <a:rPr lang="nl-NL" dirty="0" smtClean="0"/>
              <a:t>Beter voor ontwikkeling karakterstructuur teef</a:t>
            </a:r>
          </a:p>
          <a:p>
            <a:r>
              <a:rPr lang="nl-NL" dirty="0" smtClean="0"/>
              <a:t>Kans op </a:t>
            </a:r>
            <a:r>
              <a:rPr lang="nl-NL" dirty="0" err="1" smtClean="0"/>
              <a:t>mammaetumoren</a:t>
            </a:r>
            <a:r>
              <a:rPr lang="nl-NL" dirty="0" smtClean="0"/>
              <a:t> en </a:t>
            </a:r>
            <a:r>
              <a:rPr lang="nl-NL" dirty="0" err="1" smtClean="0"/>
              <a:t>pyometra</a:t>
            </a:r>
            <a:r>
              <a:rPr lang="nl-NL" dirty="0" smtClean="0"/>
              <a:t> nog steeds aanzienlijk verkleind</a:t>
            </a:r>
          </a:p>
          <a:p>
            <a:r>
              <a:rPr lang="nl-NL" dirty="0" smtClean="0"/>
              <a:t>Uitwendige geslachtsapparaat is ontwikkeld </a:t>
            </a:r>
          </a:p>
          <a:p>
            <a:endParaRPr lang="nl-NL" dirty="0" smtClean="0"/>
          </a:p>
          <a:p>
            <a:endParaRPr lang="nl-NL" dirty="0"/>
          </a:p>
        </p:txBody>
      </p:sp>
    </p:spTree>
    <p:extLst>
      <p:ext uri="{BB962C8B-B14F-4D97-AF65-F5344CB8AC3E}">
        <p14:creationId xmlns:p14="http://schemas.microsoft.com/office/powerpoint/2010/main" val="730921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Voordelen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solidFill>
                <a:srgbClr val="002060"/>
              </a:solidFill>
            </a:endParaRPr>
          </a:p>
        </p:txBody>
      </p:sp>
      <p:sp>
        <p:nvSpPr>
          <p:cNvPr id="3" name="Tijdelijke aanduiding voor inhoud 2"/>
          <p:cNvSpPr>
            <a:spLocks noGrp="1"/>
          </p:cNvSpPr>
          <p:nvPr>
            <p:ph idx="1"/>
          </p:nvPr>
        </p:nvSpPr>
        <p:spPr/>
        <p:txBody>
          <a:bodyPr>
            <a:normAutofit/>
          </a:bodyPr>
          <a:lstStyle/>
          <a:p>
            <a:pPr marL="0" indent="0">
              <a:buNone/>
            </a:pPr>
            <a:r>
              <a:rPr lang="nl-NL" dirty="0"/>
              <a:t>Niet meer loops </a:t>
            </a:r>
            <a:r>
              <a:rPr lang="nl-NL" dirty="0" smtClean="0"/>
              <a:t>worden </a:t>
            </a:r>
          </a:p>
          <a:p>
            <a:pPr lvl="1"/>
            <a:r>
              <a:rPr lang="nl-NL" dirty="0" smtClean="0"/>
              <a:t>Geen uitvloeiing </a:t>
            </a:r>
          </a:p>
          <a:p>
            <a:pPr lvl="1"/>
            <a:r>
              <a:rPr lang="nl-NL" dirty="0" smtClean="0"/>
              <a:t>Geen opdringerige reuen tijdens het wandelen</a:t>
            </a:r>
          </a:p>
          <a:p>
            <a:endParaRPr lang="nl-NL" dirty="0" smtClean="0"/>
          </a:p>
          <a:p>
            <a:r>
              <a:rPr lang="nl-NL" dirty="0" smtClean="0"/>
              <a:t>Loopsheidspreventie </a:t>
            </a:r>
            <a:r>
              <a:rPr lang="nl-NL" dirty="0"/>
              <a:t>kan </a:t>
            </a:r>
            <a:r>
              <a:rPr lang="nl-NL" dirty="0" smtClean="0"/>
              <a:t>echter ook </a:t>
            </a:r>
            <a:r>
              <a:rPr lang="nl-NL" dirty="0"/>
              <a:t>door middel van </a:t>
            </a:r>
            <a:r>
              <a:rPr lang="nl-NL" dirty="0" smtClean="0"/>
              <a:t>anti-loopsheidinjecties</a:t>
            </a:r>
          </a:p>
          <a:p>
            <a:r>
              <a:rPr lang="nl-NL" dirty="0" smtClean="0"/>
              <a:t>Maar deze </a:t>
            </a:r>
            <a:r>
              <a:rPr lang="nl-NL" dirty="0"/>
              <a:t>behandeling brengt </a:t>
            </a:r>
            <a:r>
              <a:rPr lang="nl-NL" dirty="0" smtClean="0"/>
              <a:t>een aantal mogelijke bijwerkingen </a:t>
            </a:r>
            <a:r>
              <a:rPr lang="nl-NL" dirty="0"/>
              <a:t>met zich </a:t>
            </a:r>
            <a:r>
              <a:rPr lang="nl-NL" dirty="0" smtClean="0"/>
              <a:t>mee</a:t>
            </a:r>
            <a:endParaRPr lang="nl-NL" dirty="0"/>
          </a:p>
        </p:txBody>
      </p:sp>
    </p:spTree>
    <p:extLst>
      <p:ext uri="{BB962C8B-B14F-4D97-AF65-F5344CB8AC3E}">
        <p14:creationId xmlns:p14="http://schemas.microsoft.com/office/powerpoint/2010/main" val="2625834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2060"/>
                </a:solidFill>
              </a:rPr>
              <a:t>Voordelen </a:t>
            </a:r>
            <a:r>
              <a:rPr lang="nl-NL" dirty="0" err="1">
                <a:solidFill>
                  <a:srgbClr val="002060"/>
                </a:solidFill>
              </a:rPr>
              <a:t>ovario</a:t>
            </a:r>
            <a:r>
              <a:rPr lang="nl-NL" dirty="0">
                <a:solidFill>
                  <a:srgbClr val="002060"/>
                </a:solidFill>
              </a:rPr>
              <a:t>(</a:t>
            </a:r>
            <a:r>
              <a:rPr lang="nl-NL" dirty="0" err="1">
                <a:solidFill>
                  <a:srgbClr val="002060"/>
                </a:solidFill>
              </a:rPr>
              <a:t>hyster</a:t>
            </a:r>
            <a:r>
              <a:rPr lang="nl-NL" dirty="0">
                <a:solidFill>
                  <a:srgbClr val="002060"/>
                </a:solidFill>
              </a:rPr>
              <a:t>)</a:t>
            </a:r>
            <a:r>
              <a:rPr lang="nl-NL" dirty="0" err="1">
                <a:solidFill>
                  <a:srgbClr val="002060"/>
                </a:solidFill>
              </a:rPr>
              <a:t>ectomie</a:t>
            </a:r>
            <a:r>
              <a:rPr lang="nl-NL" dirty="0">
                <a:solidFill>
                  <a:srgbClr val="002060"/>
                </a:solidFill>
              </a:rPr>
              <a:t> </a:t>
            </a:r>
            <a:endParaRPr lang="nl-NL" dirty="0"/>
          </a:p>
        </p:txBody>
      </p:sp>
      <p:sp>
        <p:nvSpPr>
          <p:cNvPr id="3" name="Tijdelijke aanduiding voor inhoud 2"/>
          <p:cNvSpPr>
            <a:spLocks noGrp="1"/>
          </p:cNvSpPr>
          <p:nvPr>
            <p:ph idx="1"/>
          </p:nvPr>
        </p:nvSpPr>
        <p:spPr/>
        <p:txBody>
          <a:bodyPr/>
          <a:lstStyle/>
          <a:p>
            <a:pPr marL="0" indent="0">
              <a:buNone/>
            </a:pPr>
            <a:r>
              <a:rPr lang="nl-NL" dirty="0"/>
              <a:t>Gedragsproblemen rond de loopsheid </a:t>
            </a:r>
            <a:r>
              <a:rPr lang="nl-NL" dirty="0" smtClean="0"/>
              <a:t>wegnemen</a:t>
            </a:r>
          </a:p>
          <a:p>
            <a:pPr marL="0" indent="0">
              <a:buNone/>
            </a:pPr>
            <a:endParaRPr lang="nl-NL" dirty="0" smtClean="0"/>
          </a:p>
          <a:p>
            <a:r>
              <a:rPr lang="nl-NL" dirty="0" smtClean="0"/>
              <a:t>Weglopen</a:t>
            </a:r>
          </a:p>
          <a:p>
            <a:r>
              <a:rPr lang="nl-NL" dirty="0" smtClean="0"/>
              <a:t>Onrust</a:t>
            </a:r>
          </a:p>
          <a:p>
            <a:r>
              <a:rPr lang="nl-NL" dirty="0" smtClean="0"/>
              <a:t>Opwinding</a:t>
            </a:r>
          </a:p>
          <a:p>
            <a:r>
              <a:rPr lang="nl-NL" dirty="0"/>
              <a:t>O</a:t>
            </a:r>
            <a:r>
              <a:rPr lang="nl-NL" dirty="0" smtClean="0"/>
              <a:t>vermatig </a:t>
            </a:r>
            <a:r>
              <a:rPr lang="nl-NL" dirty="0"/>
              <a:t>seksueel gedrag</a:t>
            </a:r>
          </a:p>
          <a:p>
            <a:endParaRPr lang="nl-NL" dirty="0"/>
          </a:p>
        </p:txBody>
      </p:sp>
    </p:spTree>
    <p:extLst>
      <p:ext uri="{BB962C8B-B14F-4D97-AF65-F5344CB8AC3E}">
        <p14:creationId xmlns:p14="http://schemas.microsoft.com/office/powerpoint/2010/main" val="27877708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Voordelen </a:t>
            </a:r>
            <a:r>
              <a:rPr lang="nl-NL" dirty="0" err="1" smtClean="0">
                <a:solidFill>
                  <a:srgbClr val="002060"/>
                </a:solidFill>
              </a:rPr>
              <a:t>ovario</a:t>
            </a:r>
            <a:r>
              <a:rPr lang="nl-NL" dirty="0" smtClean="0">
                <a:solidFill>
                  <a:srgbClr val="002060"/>
                </a:solidFill>
              </a:rPr>
              <a:t>(</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a:xfrm>
            <a:off x="838200" y="1825625"/>
            <a:ext cx="6931342" cy="4351338"/>
          </a:xfrm>
        </p:spPr>
        <p:txBody>
          <a:bodyPr>
            <a:normAutofit/>
          </a:bodyPr>
          <a:lstStyle/>
          <a:p>
            <a:pPr marL="0" indent="0">
              <a:buNone/>
            </a:pPr>
            <a:r>
              <a:rPr lang="nl-NL" dirty="0"/>
              <a:t>Verlaging van het risico op </a:t>
            </a:r>
            <a:r>
              <a:rPr lang="nl-NL" dirty="0" err="1" smtClean="0"/>
              <a:t>mammaetumoren</a:t>
            </a:r>
            <a:endParaRPr lang="nl-NL" dirty="0" smtClean="0"/>
          </a:p>
          <a:p>
            <a:endParaRPr lang="nl-NL" dirty="0"/>
          </a:p>
          <a:p>
            <a:r>
              <a:rPr lang="nl-NL" dirty="0"/>
              <a:t>Indien een </a:t>
            </a:r>
            <a:r>
              <a:rPr lang="nl-NL" dirty="0" err="1"/>
              <a:t>overioectomie</a:t>
            </a:r>
            <a:r>
              <a:rPr lang="nl-NL" dirty="0"/>
              <a:t> vroeg </a:t>
            </a:r>
            <a:r>
              <a:rPr lang="nl-NL" dirty="0" smtClean="0"/>
              <a:t>plaatsvindt</a:t>
            </a:r>
            <a:r>
              <a:rPr lang="nl-NL" dirty="0"/>
              <a:t>, in ieder geval vóór de </a:t>
            </a:r>
            <a:r>
              <a:rPr lang="nl-NL" dirty="0" smtClean="0"/>
              <a:t>2</a:t>
            </a:r>
            <a:r>
              <a:rPr lang="nl-NL" baseline="30000" dirty="0" smtClean="0"/>
              <a:t>de</a:t>
            </a:r>
            <a:r>
              <a:rPr lang="nl-NL" dirty="0" smtClean="0"/>
              <a:t> (uiterlijk 4</a:t>
            </a:r>
            <a:r>
              <a:rPr lang="nl-NL" baseline="30000" dirty="0" smtClean="0"/>
              <a:t>de</a:t>
            </a:r>
            <a:r>
              <a:rPr lang="nl-NL" dirty="0" smtClean="0"/>
              <a:t>) loopsheid</a:t>
            </a:r>
          </a:p>
          <a:p>
            <a:r>
              <a:rPr lang="nl-NL" dirty="0" smtClean="0"/>
              <a:t>Honden </a:t>
            </a:r>
            <a:r>
              <a:rPr lang="nl-NL" dirty="0"/>
              <a:t>die voor de 2de loopsheid </a:t>
            </a:r>
            <a:r>
              <a:rPr lang="nl-NL" dirty="0" smtClean="0"/>
              <a:t>gecastreerd </a:t>
            </a:r>
            <a:r>
              <a:rPr lang="nl-NL" dirty="0" smtClean="0"/>
              <a:t>worden </a:t>
            </a:r>
            <a:r>
              <a:rPr lang="nl-NL" dirty="0"/>
              <a:t>hebben </a:t>
            </a:r>
            <a:r>
              <a:rPr lang="nl-NL" b="1" dirty="0" smtClean="0"/>
              <a:t>7 keer </a:t>
            </a:r>
            <a:r>
              <a:rPr lang="nl-NL" b="1" dirty="0"/>
              <a:t>minder kans</a:t>
            </a:r>
            <a:r>
              <a:rPr lang="nl-NL" dirty="0"/>
              <a:t> op </a:t>
            </a:r>
            <a:r>
              <a:rPr lang="nl-NL" dirty="0" err="1" smtClean="0"/>
              <a:t>mammaetumoren</a:t>
            </a:r>
            <a:r>
              <a:rPr lang="nl-NL" dirty="0" smtClean="0"/>
              <a:t> dan </a:t>
            </a:r>
            <a:r>
              <a:rPr lang="nl-NL" dirty="0"/>
              <a:t>honden </a:t>
            </a:r>
            <a:r>
              <a:rPr lang="nl-NL" dirty="0" smtClean="0"/>
              <a:t>die niet</a:t>
            </a:r>
            <a:r>
              <a:rPr lang="nl-NL" dirty="0"/>
              <a:t>, of op latere </a:t>
            </a:r>
            <a:r>
              <a:rPr lang="nl-NL" dirty="0" smtClean="0"/>
              <a:t>leeftijd, </a:t>
            </a:r>
            <a:r>
              <a:rPr lang="nl-NL" dirty="0" smtClean="0"/>
              <a:t>gecastreerd worden.</a:t>
            </a:r>
            <a:endParaRPr lang="nl-NL"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5850" y="2967719"/>
            <a:ext cx="4335201" cy="2610121"/>
          </a:xfrm>
          <a:prstGeom prst="rect">
            <a:avLst/>
          </a:prstGeom>
        </p:spPr>
      </p:pic>
    </p:spTree>
    <p:extLst>
      <p:ext uri="{BB962C8B-B14F-4D97-AF65-F5344CB8AC3E}">
        <p14:creationId xmlns:p14="http://schemas.microsoft.com/office/powerpoint/2010/main" val="4159881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Voordelen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sz="3000" i="1" dirty="0"/>
              <a:t>Voorkomen</a:t>
            </a:r>
            <a:r>
              <a:rPr lang="nl-NL" sz="3000" dirty="0"/>
              <a:t> van een </a:t>
            </a:r>
            <a:r>
              <a:rPr lang="nl-NL" sz="3000" dirty="0" err="1" smtClean="0"/>
              <a:t>pyometra</a:t>
            </a:r>
            <a:endParaRPr lang="nl-NL" sz="3000" dirty="0" smtClean="0"/>
          </a:p>
          <a:p>
            <a:endParaRPr lang="nl-NL" dirty="0"/>
          </a:p>
          <a:p>
            <a:r>
              <a:rPr lang="nl-NL" dirty="0"/>
              <a:t>Een </a:t>
            </a:r>
            <a:r>
              <a:rPr lang="nl-NL" dirty="0" err="1" smtClean="0"/>
              <a:t>pyometra</a:t>
            </a:r>
            <a:r>
              <a:rPr lang="nl-NL" dirty="0" smtClean="0"/>
              <a:t> ontstaat </a:t>
            </a:r>
            <a:r>
              <a:rPr lang="nl-NL" dirty="0"/>
              <a:t>onder invloed van hormonen </a:t>
            </a:r>
            <a:endParaRPr lang="nl-NL" dirty="0" smtClean="0"/>
          </a:p>
          <a:p>
            <a:pPr lvl="1"/>
            <a:r>
              <a:rPr lang="nl-NL" dirty="0" smtClean="0"/>
              <a:t>Onder </a:t>
            </a:r>
            <a:r>
              <a:rPr lang="nl-NL" dirty="0"/>
              <a:t>invloed van progesteron </a:t>
            </a:r>
            <a:r>
              <a:rPr lang="nl-NL" dirty="0" smtClean="0"/>
              <a:t>dat na </a:t>
            </a:r>
            <a:r>
              <a:rPr lang="nl-NL" dirty="0"/>
              <a:t>elke </a:t>
            </a:r>
            <a:r>
              <a:rPr lang="nl-NL" dirty="0" smtClean="0"/>
              <a:t>ovulatie door </a:t>
            </a:r>
            <a:r>
              <a:rPr lang="nl-NL" dirty="0"/>
              <a:t>de eierstokken geproduceerd wordt kan </a:t>
            </a:r>
            <a:r>
              <a:rPr lang="nl-NL" dirty="0" smtClean="0"/>
              <a:t>het baarmoederslijmvlies </a:t>
            </a:r>
            <a:r>
              <a:rPr lang="nl-NL" dirty="0"/>
              <a:t>(=endometrium) zich gaan verdikken (=hyperplasie</a:t>
            </a:r>
            <a:r>
              <a:rPr lang="nl-NL" dirty="0" smtClean="0"/>
              <a:t>)</a:t>
            </a:r>
          </a:p>
          <a:p>
            <a:r>
              <a:rPr lang="nl-NL" dirty="0" smtClean="0"/>
              <a:t>Als </a:t>
            </a:r>
            <a:r>
              <a:rPr lang="nl-NL" dirty="0"/>
              <a:t>dit veranderde slijmvlies ontstoken raakt, dan ontwikkelt zich </a:t>
            </a:r>
            <a:r>
              <a:rPr lang="nl-NL" dirty="0" smtClean="0"/>
              <a:t>hieruit een </a:t>
            </a:r>
            <a:r>
              <a:rPr lang="nl-NL" dirty="0" err="1" smtClean="0"/>
              <a:t>pyometra</a:t>
            </a:r>
            <a:endParaRPr lang="nl-NL" dirty="0" smtClean="0"/>
          </a:p>
          <a:p>
            <a:r>
              <a:rPr lang="nl-NL" dirty="0" smtClean="0"/>
              <a:t>Dit </a:t>
            </a:r>
            <a:r>
              <a:rPr lang="nl-NL" dirty="0"/>
              <a:t>kan een gevaarlijke situatie opleveren voor de </a:t>
            </a:r>
            <a:r>
              <a:rPr lang="nl-NL" dirty="0" smtClean="0"/>
              <a:t>teef</a:t>
            </a:r>
            <a:endParaRPr lang="nl-NL" dirty="0"/>
          </a:p>
          <a:p>
            <a:r>
              <a:rPr lang="nl-NL" dirty="0" smtClean="0"/>
              <a:t>De kans </a:t>
            </a:r>
            <a:r>
              <a:rPr lang="nl-NL" dirty="0"/>
              <a:t>op een </a:t>
            </a:r>
            <a:r>
              <a:rPr lang="nl-NL" dirty="0" err="1" smtClean="0"/>
              <a:t>pyometra</a:t>
            </a:r>
            <a:r>
              <a:rPr lang="nl-NL" dirty="0" smtClean="0"/>
              <a:t> </a:t>
            </a:r>
            <a:r>
              <a:rPr lang="nl-NL" dirty="0"/>
              <a:t>wordt groter naarmate de teef vaker loops is </a:t>
            </a:r>
            <a:r>
              <a:rPr lang="nl-NL" dirty="0" smtClean="0"/>
              <a:t>geweest</a:t>
            </a:r>
            <a:endParaRPr lang="nl-NL" dirty="0"/>
          </a:p>
        </p:txBody>
      </p:sp>
    </p:spTree>
    <p:extLst>
      <p:ext uri="{BB962C8B-B14F-4D97-AF65-F5344CB8AC3E}">
        <p14:creationId xmlns:p14="http://schemas.microsoft.com/office/powerpoint/2010/main" val="3848298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solidFill>
                  <a:srgbClr val="002060"/>
                </a:solidFill>
              </a:rPr>
              <a:t>Pyometra</a:t>
            </a:r>
            <a:r>
              <a:rPr lang="nl-NL" dirty="0" smtClean="0">
                <a:solidFill>
                  <a:srgbClr val="002060"/>
                </a:solidFill>
              </a:rPr>
              <a:t> </a:t>
            </a:r>
            <a:r>
              <a:rPr lang="nl-NL" dirty="0" err="1" smtClean="0">
                <a:solidFill>
                  <a:srgbClr val="002060"/>
                </a:solidFill>
              </a:rPr>
              <a:t>ovariohysterectomie</a:t>
            </a:r>
            <a:endParaRPr lang="nl-NL" dirty="0">
              <a:solidFill>
                <a:srgbClr val="002060"/>
              </a:solidFill>
            </a:endParaRP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5108" y="1825625"/>
            <a:ext cx="5801784" cy="4351338"/>
          </a:xfrm>
        </p:spPr>
      </p:pic>
    </p:spTree>
    <p:extLst>
      <p:ext uri="{BB962C8B-B14F-4D97-AF65-F5344CB8AC3E}">
        <p14:creationId xmlns:p14="http://schemas.microsoft.com/office/powerpoint/2010/main" val="4145639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Voordelen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lstStyle/>
          <a:p>
            <a:pPr marL="0" indent="0">
              <a:buNone/>
            </a:pPr>
            <a:r>
              <a:rPr lang="nl-NL" dirty="0"/>
              <a:t>Voorkomen van </a:t>
            </a:r>
            <a:r>
              <a:rPr lang="nl-NL" dirty="0" smtClean="0"/>
              <a:t>suikerziekte</a:t>
            </a:r>
          </a:p>
          <a:p>
            <a:endParaRPr lang="nl-NL" dirty="0"/>
          </a:p>
          <a:p>
            <a:r>
              <a:rPr lang="nl-NL" dirty="0"/>
              <a:t>Het </a:t>
            </a:r>
            <a:r>
              <a:rPr lang="nl-NL" dirty="0" smtClean="0"/>
              <a:t>geslachtshormoon </a:t>
            </a:r>
            <a:r>
              <a:rPr lang="nl-NL" dirty="0"/>
              <a:t>progesteron kan het lichaam ongevoelig maken </a:t>
            </a:r>
            <a:r>
              <a:rPr lang="nl-NL" dirty="0" smtClean="0"/>
              <a:t>voor insuline</a:t>
            </a:r>
          </a:p>
          <a:p>
            <a:r>
              <a:rPr lang="nl-NL" dirty="0" smtClean="0"/>
              <a:t>Hierdoor </a:t>
            </a:r>
            <a:r>
              <a:rPr lang="nl-NL" dirty="0"/>
              <a:t>heeft een niet gecastreerde teef een grotere kans op suikerziekte.</a:t>
            </a:r>
          </a:p>
        </p:txBody>
      </p:sp>
    </p:spTree>
    <p:extLst>
      <p:ext uri="{BB962C8B-B14F-4D97-AF65-F5344CB8AC3E}">
        <p14:creationId xmlns:p14="http://schemas.microsoft.com/office/powerpoint/2010/main" val="1810050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Voordelen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sz="3000" dirty="0" smtClean="0"/>
              <a:t>Voorkomen schijndracht</a:t>
            </a:r>
            <a:endParaRPr lang="nl-NL" sz="3000" dirty="0"/>
          </a:p>
          <a:p>
            <a:endParaRPr lang="nl-NL" dirty="0" smtClean="0"/>
          </a:p>
          <a:p>
            <a:r>
              <a:rPr lang="nl-NL" dirty="0" smtClean="0"/>
              <a:t>Het </a:t>
            </a:r>
            <a:r>
              <a:rPr lang="nl-NL" dirty="0"/>
              <a:t>schijndrachtig worden van een teef is in de natuur een compleet normaal </a:t>
            </a:r>
            <a:r>
              <a:rPr lang="nl-NL" dirty="0" smtClean="0"/>
              <a:t>fenomeen</a:t>
            </a:r>
          </a:p>
          <a:p>
            <a:pPr lvl="1"/>
            <a:r>
              <a:rPr lang="nl-NL" dirty="0" smtClean="0"/>
              <a:t>In een </a:t>
            </a:r>
            <a:r>
              <a:rPr lang="nl-NL" dirty="0"/>
              <a:t>roedel wolven of wilde honden worden de zogenaamde alfa-teven gedekt en de </a:t>
            </a:r>
            <a:r>
              <a:rPr lang="nl-NL" dirty="0" smtClean="0"/>
              <a:t>andere teven </a:t>
            </a:r>
            <a:r>
              <a:rPr lang="nl-NL" dirty="0"/>
              <a:t>worden schijndrachtig (eigenlijk "schijnmoeder"). De schijndrachtige teven voeden </a:t>
            </a:r>
            <a:r>
              <a:rPr lang="nl-NL" dirty="0" smtClean="0"/>
              <a:t>ook daadwerkelijk </a:t>
            </a:r>
            <a:r>
              <a:rPr lang="nl-NL" dirty="0"/>
              <a:t>de pups van de andere teven en dragen zo bij aan de </a:t>
            </a:r>
            <a:r>
              <a:rPr lang="nl-NL" dirty="0" smtClean="0"/>
              <a:t>verzorging</a:t>
            </a:r>
          </a:p>
          <a:p>
            <a:r>
              <a:rPr lang="nl-NL" dirty="0" smtClean="0"/>
              <a:t>Bij de gedomesticeerde </a:t>
            </a:r>
            <a:r>
              <a:rPr lang="nl-NL" dirty="0"/>
              <a:t>huishond is het schijndrachtig worden van een teef vervelend voor de </a:t>
            </a:r>
            <a:r>
              <a:rPr lang="nl-NL" dirty="0" smtClean="0"/>
              <a:t>baas en nog </a:t>
            </a:r>
            <a:r>
              <a:rPr lang="nl-NL" dirty="0"/>
              <a:t>vervelender voor de hond </a:t>
            </a:r>
            <a:r>
              <a:rPr lang="nl-NL" dirty="0" smtClean="0"/>
              <a:t>zelf</a:t>
            </a:r>
          </a:p>
          <a:p>
            <a:r>
              <a:rPr lang="nl-NL" dirty="0" smtClean="0"/>
              <a:t>Honden die vaker schijndrachtig zijn hebben een grotere </a:t>
            </a:r>
            <a:r>
              <a:rPr lang="nl-NL" dirty="0"/>
              <a:t>kans </a:t>
            </a:r>
            <a:r>
              <a:rPr lang="nl-NL" dirty="0" smtClean="0"/>
              <a:t>op </a:t>
            </a:r>
            <a:r>
              <a:rPr lang="nl-NL" dirty="0" err="1" smtClean="0"/>
              <a:t>mammaetumoren</a:t>
            </a:r>
            <a:endParaRPr lang="nl-NL" dirty="0"/>
          </a:p>
        </p:txBody>
      </p:sp>
    </p:spTree>
    <p:extLst>
      <p:ext uri="{BB962C8B-B14F-4D97-AF65-F5344CB8AC3E}">
        <p14:creationId xmlns:p14="http://schemas.microsoft.com/office/powerpoint/2010/main" val="14521388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En de nadelen dan? </a:t>
            </a:r>
            <a:endParaRPr lang="nl-NL" dirty="0">
              <a:solidFill>
                <a:srgbClr val="002060"/>
              </a:solidFill>
            </a:endParaRP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10417" y="1690688"/>
            <a:ext cx="5771165" cy="4332083"/>
          </a:xfrm>
        </p:spPr>
      </p:pic>
    </p:spTree>
    <p:extLst>
      <p:ext uri="{BB962C8B-B14F-4D97-AF65-F5344CB8AC3E}">
        <p14:creationId xmlns:p14="http://schemas.microsoft.com/office/powerpoint/2010/main" val="3358072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Nadelen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lstStyle/>
          <a:p>
            <a:pPr marL="0" indent="0">
              <a:buNone/>
            </a:pPr>
            <a:r>
              <a:rPr lang="nl-NL" dirty="0" smtClean="0"/>
              <a:t>Onomkeerbaarheid</a:t>
            </a:r>
            <a:endParaRPr lang="nl-NL" dirty="0"/>
          </a:p>
          <a:p>
            <a:r>
              <a:rPr lang="nl-NL" dirty="0"/>
              <a:t>De ingreep is onomkeerbaar, dat wil zeggen eenmaal uitgevoerd is een castratie niet </a:t>
            </a:r>
            <a:r>
              <a:rPr lang="nl-NL" dirty="0" smtClean="0"/>
              <a:t>meer terug </a:t>
            </a:r>
            <a:r>
              <a:rPr lang="nl-NL" dirty="0"/>
              <a:t>te draaien.</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818" y="3368403"/>
            <a:ext cx="3744746" cy="2808560"/>
          </a:xfrm>
          <a:prstGeom prst="rect">
            <a:avLst/>
          </a:prstGeom>
        </p:spPr>
      </p:pic>
    </p:spTree>
    <p:extLst>
      <p:ext uri="{BB962C8B-B14F-4D97-AF65-F5344CB8AC3E}">
        <p14:creationId xmlns:p14="http://schemas.microsoft.com/office/powerpoint/2010/main" val="63711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Terminologie</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b="1" dirty="0" smtClean="0"/>
              <a:t>Castratie</a:t>
            </a:r>
            <a:r>
              <a:rPr lang="nl-NL" dirty="0" smtClean="0"/>
              <a:t> [medisch] = </a:t>
            </a:r>
            <a:r>
              <a:rPr lang="nl-NL" i="1" dirty="0"/>
              <a:t>h</a:t>
            </a:r>
            <a:r>
              <a:rPr lang="nl-NL" i="1" dirty="0" smtClean="0"/>
              <a:t>et </a:t>
            </a:r>
            <a:r>
              <a:rPr lang="nl-NL" i="1" dirty="0"/>
              <a:t>verwijderen van </a:t>
            </a:r>
            <a:r>
              <a:rPr lang="nl-NL" i="1" dirty="0" smtClean="0"/>
              <a:t>de teelballen </a:t>
            </a:r>
            <a:r>
              <a:rPr lang="nl-NL" i="1" dirty="0"/>
              <a:t>of </a:t>
            </a:r>
            <a:r>
              <a:rPr lang="nl-NL" i="1" dirty="0" smtClean="0"/>
              <a:t>eierstokken bij </a:t>
            </a:r>
            <a:r>
              <a:rPr lang="nl-NL" i="1" dirty="0"/>
              <a:t>een mens of een </a:t>
            </a:r>
            <a:r>
              <a:rPr lang="nl-NL" i="1" dirty="0" smtClean="0"/>
              <a:t>dier</a:t>
            </a:r>
            <a:r>
              <a:rPr lang="nl-NL" dirty="0" smtClean="0"/>
              <a:t>. </a:t>
            </a:r>
            <a:r>
              <a:rPr lang="nl-NL" sz="2000" dirty="0"/>
              <a:t>(</a:t>
            </a:r>
            <a:r>
              <a:rPr lang="nl-NL" sz="2000" dirty="0" smtClean="0"/>
              <a:t>Castratie </a:t>
            </a:r>
            <a:r>
              <a:rPr lang="nl-NL" sz="2000" dirty="0"/>
              <a:t>van mensen komt in de westerse samenleving bijna alleen nog voor wanneer er zeer dringende medische redenen zijn, bijvoorbeeld om </a:t>
            </a:r>
            <a:r>
              <a:rPr lang="nl-NL" sz="2000" dirty="0" smtClean="0"/>
              <a:t>de </a:t>
            </a:r>
            <a:r>
              <a:rPr lang="nl-NL" sz="2000" dirty="0"/>
              <a:t>verspreiding </a:t>
            </a:r>
            <a:r>
              <a:rPr lang="nl-NL" sz="2000" dirty="0" smtClean="0"/>
              <a:t>van kanker </a:t>
            </a:r>
            <a:r>
              <a:rPr lang="nl-NL" sz="2000" dirty="0"/>
              <a:t>te </a:t>
            </a:r>
            <a:r>
              <a:rPr lang="nl-NL" sz="2000" dirty="0" smtClean="0"/>
              <a:t>voorkomen)</a:t>
            </a:r>
          </a:p>
          <a:p>
            <a:endParaRPr lang="nl-NL" sz="2400" dirty="0" smtClean="0"/>
          </a:p>
          <a:p>
            <a:r>
              <a:rPr lang="nl-NL" b="1" dirty="0" smtClean="0"/>
              <a:t>Sterilisatie</a:t>
            </a:r>
            <a:r>
              <a:rPr lang="nl-NL" dirty="0" smtClean="0"/>
              <a:t> [medisch] = </a:t>
            </a:r>
            <a:r>
              <a:rPr lang="nl-NL" i="1" dirty="0" smtClean="0"/>
              <a:t>een operatie </a:t>
            </a:r>
            <a:r>
              <a:rPr lang="nl-NL" i="1" dirty="0"/>
              <a:t>voor onvruchtbaar maken &gt; zaadleider </a:t>
            </a:r>
            <a:r>
              <a:rPr lang="nl-NL" i="1" dirty="0" smtClean="0"/>
              <a:t>onderbreken - eileider onderbreken. </a:t>
            </a:r>
            <a:r>
              <a:rPr lang="nl-NL" sz="2000" dirty="0" smtClean="0"/>
              <a:t>(</a:t>
            </a:r>
            <a:r>
              <a:rPr lang="nl-NL" sz="2000" dirty="0"/>
              <a:t>Bij </a:t>
            </a:r>
            <a:r>
              <a:rPr lang="nl-NL" sz="2000" dirty="0" smtClean="0"/>
              <a:t>mannen </a:t>
            </a:r>
            <a:r>
              <a:rPr lang="nl-NL" sz="2000" dirty="0"/>
              <a:t>wordt de zaadleider doorgesneden zodat er geen zaad, maar alleen nog zaadvocht door kan. </a:t>
            </a:r>
            <a:r>
              <a:rPr lang="nl-NL" sz="2000" dirty="0" smtClean="0"/>
              <a:t>Bij </a:t>
            </a:r>
            <a:r>
              <a:rPr lang="nl-NL" sz="2000" dirty="0"/>
              <a:t>vrouwen </a:t>
            </a:r>
            <a:r>
              <a:rPr lang="nl-NL" sz="2000" dirty="0" smtClean="0"/>
              <a:t>wordt de eileider afgebonden </a:t>
            </a:r>
            <a:r>
              <a:rPr lang="nl-NL" sz="2000" dirty="0"/>
              <a:t>of </a:t>
            </a:r>
            <a:r>
              <a:rPr lang="nl-NL" sz="2000" dirty="0" smtClean="0"/>
              <a:t>dicht gebrand. </a:t>
            </a:r>
            <a:r>
              <a:rPr lang="nl-NL" sz="2000" dirty="0"/>
              <a:t>Er kan dan geen eicel meer in </a:t>
            </a:r>
            <a:r>
              <a:rPr lang="nl-NL" sz="2000" dirty="0" smtClean="0"/>
              <a:t>de eileider terecht komen)</a:t>
            </a:r>
            <a:endParaRPr lang="nl-NL" sz="2000" i="1" dirty="0" smtClean="0"/>
          </a:p>
          <a:p>
            <a:endParaRPr lang="nl-NL" dirty="0"/>
          </a:p>
        </p:txBody>
      </p:sp>
    </p:spTree>
    <p:extLst>
      <p:ext uri="{BB962C8B-B14F-4D97-AF65-F5344CB8AC3E}">
        <p14:creationId xmlns:p14="http://schemas.microsoft.com/office/powerpoint/2010/main" val="3154232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Nadelen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Obesitas</a:t>
            </a:r>
          </a:p>
          <a:p>
            <a:pPr marL="0" indent="0">
              <a:buNone/>
            </a:pPr>
            <a:endParaRPr lang="nl-NL" dirty="0" smtClean="0"/>
          </a:p>
          <a:p>
            <a:r>
              <a:rPr lang="nl-NL" dirty="0" smtClean="0"/>
              <a:t>De gewichtstoename (obesitas) wordt voor een belangrijk deel veroorzaakt door een </a:t>
            </a:r>
            <a:r>
              <a:rPr lang="nl-NL" dirty="0" smtClean="0">
                <a:effectLst/>
              </a:rPr>
              <a:t>verlaagd basaal metabolisme gecombineerd met een verminderde activiteit van de teef na </a:t>
            </a:r>
            <a:r>
              <a:rPr lang="nl-NL" dirty="0" smtClean="0">
                <a:effectLst/>
              </a:rPr>
              <a:t>castratie</a:t>
            </a:r>
            <a:endParaRPr lang="nl-NL" dirty="0" smtClean="0"/>
          </a:p>
          <a:p>
            <a:r>
              <a:rPr lang="nl-NL" dirty="0" smtClean="0"/>
              <a:t>Een </a:t>
            </a:r>
            <a:r>
              <a:rPr lang="nl-NL" dirty="0"/>
              <a:t>aanpassing van </a:t>
            </a:r>
            <a:r>
              <a:rPr lang="nl-NL" dirty="0" smtClean="0"/>
              <a:t>de voeding </a:t>
            </a:r>
            <a:r>
              <a:rPr lang="nl-NL" dirty="0"/>
              <a:t>is in veel gevallen noodzakelijk </a:t>
            </a:r>
            <a:endParaRPr lang="nl-NL" dirty="0" smtClean="0"/>
          </a:p>
          <a:p>
            <a:r>
              <a:rPr lang="nl-NL" dirty="0" smtClean="0"/>
              <a:t>Door obesitas kunnen artrose, huidproblemen, moeilijkheden met ademhaling (sommige rassen) en moeilijkheden met operatie (narcose) ontstaan.</a:t>
            </a:r>
            <a:endParaRPr lang="nl-NL" dirty="0"/>
          </a:p>
        </p:txBody>
      </p:sp>
    </p:spTree>
    <p:extLst>
      <p:ext uri="{BB962C8B-B14F-4D97-AF65-F5344CB8AC3E}">
        <p14:creationId xmlns:p14="http://schemas.microsoft.com/office/powerpoint/2010/main" val="2650397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Nadelen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Urine-incontinentie</a:t>
            </a:r>
          </a:p>
          <a:p>
            <a:pPr marL="0" indent="0">
              <a:buNone/>
            </a:pPr>
            <a:endParaRPr lang="nl-NL" dirty="0"/>
          </a:p>
          <a:p>
            <a:r>
              <a:rPr lang="nl-NL" dirty="0"/>
              <a:t>Bij ongeveer 10-20% </a:t>
            </a:r>
            <a:r>
              <a:rPr lang="nl-NL" dirty="0" smtClean="0"/>
              <a:t>kan </a:t>
            </a:r>
            <a:r>
              <a:rPr lang="nl-NL" dirty="0"/>
              <a:t>een hormonaal geïnduceerde </a:t>
            </a:r>
            <a:r>
              <a:rPr lang="nl-NL" dirty="0" smtClean="0"/>
              <a:t>urine-incontinentie optreden</a:t>
            </a:r>
          </a:p>
          <a:p>
            <a:r>
              <a:rPr lang="nl-NL" dirty="0" smtClean="0"/>
              <a:t>Vooral </a:t>
            </a:r>
            <a:r>
              <a:rPr lang="nl-NL" dirty="0"/>
              <a:t>bepaalde rassen blijken </a:t>
            </a:r>
            <a:r>
              <a:rPr lang="nl-NL" dirty="0" smtClean="0"/>
              <a:t>gevoeliger: Boxer</a:t>
            </a:r>
            <a:r>
              <a:rPr lang="nl-NL" dirty="0"/>
              <a:t>, </a:t>
            </a:r>
            <a:r>
              <a:rPr lang="nl-NL" dirty="0" smtClean="0"/>
              <a:t>Dobermann, Dwergpoedel</a:t>
            </a:r>
            <a:r>
              <a:rPr lang="nl-NL" dirty="0"/>
              <a:t>, Old English </a:t>
            </a:r>
            <a:r>
              <a:rPr lang="nl-NL" dirty="0" err="1" smtClean="0"/>
              <a:t>Sheepdog</a:t>
            </a:r>
            <a:r>
              <a:rPr lang="nl-NL" dirty="0" smtClean="0"/>
              <a:t>, Bouvier</a:t>
            </a:r>
            <a:r>
              <a:rPr lang="nl-NL" dirty="0"/>
              <a:t>, </a:t>
            </a:r>
            <a:r>
              <a:rPr lang="nl-NL" dirty="0" err="1"/>
              <a:t>Weimaraner</a:t>
            </a:r>
            <a:r>
              <a:rPr lang="nl-NL" dirty="0"/>
              <a:t>, </a:t>
            </a:r>
            <a:r>
              <a:rPr lang="nl-NL" dirty="0" err="1"/>
              <a:t>Riesen-Schnautzer</a:t>
            </a:r>
            <a:r>
              <a:rPr lang="nl-NL" dirty="0"/>
              <a:t> </a:t>
            </a:r>
            <a:r>
              <a:rPr lang="nl-NL" dirty="0" smtClean="0"/>
              <a:t>en Ierse Setter</a:t>
            </a:r>
          </a:p>
          <a:p>
            <a:r>
              <a:rPr lang="nl-NL" dirty="0" smtClean="0"/>
              <a:t>De </a:t>
            </a:r>
            <a:r>
              <a:rPr lang="nl-NL" dirty="0"/>
              <a:t>incontinentie is over het algemeen goed te behandelen, maar behandeling </a:t>
            </a:r>
            <a:r>
              <a:rPr lang="nl-NL" dirty="0" smtClean="0"/>
              <a:t>zal de </a:t>
            </a:r>
            <a:r>
              <a:rPr lang="nl-NL" dirty="0"/>
              <a:t>rest van het leven nodig zijn. </a:t>
            </a:r>
          </a:p>
        </p:txBody>
      </p:sp>
    </p:spTree>
    <p:extLst>
      <p:ext uri="{BB962C8B-B14F-4D97-AF65-F5344CB8AC3E}">
        <p14:creationId xmlns:p14="http://schemas.microsoft.com/office/powerpoint/2010/main" val="30167123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Nadelen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a:t>Verandering van de </a:t>
            </a:r>
            <a:r>
              <a:rPr lang="nl-NL" dirty="0" smtClean="0"/>
              <a:t>vachtstructuur</a:t>
            </a:r>
          </a:p>
          <a:p>
            <a:pPr marL="0" indent="0">
              <a:buNone/>
            </a:pPr>
            <a:endParaRPr lang="nl-NL" dirty="0"/>
          </a:p>
          <a:p>
            <a:r>
              <a:rPr lang="nl-NL" dirty="0"/>
              <a:t>Bij vooral langharige honden blijkt na castratie de vachtstructuur te kunnen </a:t>
            </a:r>
            <a:r>
              <a:rPr lang="nl-NL" dirty="0" smtClean="0"/>
              <a:t>veranderen</a:t>
            </a:r>
          </a:p>
          <a:p>
            <a:r>
              <a:rPr lang="nl-NL" dirty="0" smtClean="0"/>
              <a:t>De vacht </a:t>
            </a:r>
            <a:r>
              <a:rPr lang="nl-NL" dirty="0"/>
              <a:t>wordt </a:t>
            </a:r>
            <a:r>
              <a:rPr lang="nl-NL" dirty="0" smtClean="0"/>
              <a:t>dikker</a:t>
            </a:r>
            <a:r>
              <a:rPr lang="nl-NL" dirty="0"/>
              <a:t>, krulleriger en moeilijker te </a:t>
            </a:r>
            <a:r>
              <a:rPr lang="nl-NL" dirty="0" smtClean="0"/>
              <a:t>onderhouden</a:t>
            </a:r>
          </a:p>
          <a:p>
            <a:r>
              <a:rPr lang="nl-NL" dirty="0" smtClean="0"/>
              <a:t>Dit </a:t>
            </a:r>
            <a:r>
              <a:rPr lang="nl-NL" dirty="0"/>
              <a:t>komt voor bij o.a. </a:t>
            </a:r>
            <a:r>
              <a:rPr lang="nl-NL" dirty="0" smtClean="0"/>
              <a:t>de Cocker </a:t>
            </a:r>
            <a:r>
              <a:rPr lang="nl-NL" dirty="0" err="1"/>
              <a:t>Spaniel</a:t>
            </a:r>
            <a:r>
              <a:rPr lang="nl-NL" dirty="0"/>
              <a:t>, Afghaanse windhond en de New </a:t>
            </a:r>
            <a:r>
              <a:rPr lang="nl-NL" dirty="0" err="1" smtClean="0"/>
              <a:t>Foundlander</a:t>
            </a:r>
            <a:endParaRPr lang="nl-NL" dirty="0" smtClean="0"/>
          </a:p>
          <a:p>
            <a:r>
              <a:rPr lang="nl-NL" dirty="0" smtClean="0"/>
              <a:t>Vaak </a:t>
            </a:r>
            <a:r>
              <a:rPr lang="nl-NL" dirty="0"/>
              <a:t>zien we </a:t>
            </a:r>
            <a:r>
              <a:rPr lang="nl-NL" dirty="0" smtClean="0"/>
              <a:t>ongeremd verharen </a:t>
            </a:r>
            <a:r>
              <a:rPr lang="nl-NL" dirty="0"/>
              <a:t>het hele jaar </a:t>
            </a:r>
            <a:r>
              <a:rPr lang="nl-NL" dirty="0" smtClean="0"/>
              <a:t>door</a:t>
            </a:r>
          </a:p>
          <a:p>
            <a:r>
              <a:rPr lang="nl-NL" dirty="0" smtClean="0"/>
              <a:t>Door </a:t>
            </a:r>
            <a:r>
              <a:rPr lang="nl-NL" dirty="0"/>
              <a:t>vermindering van de vachtconditie treden er </a:t>
            </a:r>
            <a:r>
              <a:rPr lang="nl-NL" dirty="0" smtClean="0"/>
              <a:t>vaak secundaire </a:t>
            </a:r>
            <a:r>
              <a:rPr lang="nl-NL" dirty="0"/>
              <a:t>allergieën op.</a:t>
            </a:r>
          </a:p>
        </p:txBody>
      </p:sp>
    </p:spTree>
    <p:extLst>
      <p:ext uri="{BB962C8B-B14F-4D97-AF65-F5344CB8AC3E}">
        <p14:creationId xmlns:p14="http://schemas.microsoft.com/office/powerpoint/2010/main" val="686312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Nadelen ovario(</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r>
              <a:rPr lang="nl-NL" dirty="0" smtClean="0">
                <a:solidFill>
                  <a:srgbClr val="002060"/>
                </a:solidFill>
              </a:rPr>
              <a:t> </a:t>
            </a:r>
            <a:endParaRPr lang="nl-NL" dirty="0"/>
          </a:p>
        </p:txBody>
      </p:sp>
      <p:sp>
        <p:nvSpPr>
          <p:cNvPr id="3" name="Tijdelijke aanduiding voor inhoud 2"/>
          <p:cNvSpPr>
            <a:spLocks noGrp="1"/>
          </p:cNvSpPr>
          <p:nvPr>
            <p:ph idx="1"/>
          </p:nvPr>
        </p:nvSpPr>
        <p:spPr/>
        <p:txBody>
          <a:bodyPr/>
          <a:lstStyle/>
          <a:p>
            <a:pPr marL="0" indent="0">
              <a:buNone/>
            </a:pPr>
            <a:r>
              <a:rPr lang="nl-NL" dirty="0"/>
              <a:t>Verandering van </a:t>
            </a:r>
            <a:r>
              <a:rPr lang="nl-NL" dirty="0" smtClean="0"/>
              <a:t>gedrag</a:t>
            </a:r>
          </a:p>
          <a:p>
            <a:pPr marL="0" indent="0">
              <a:buNone/>
            </a:pPr>
            <a:endParaRPr lang="nl-NL" dirty="0"/>
          </a:p>
          <a:p>
            <a:r>
              <a:rPr lang="nl-NL" dirty="0"/>
              <a:t>Sloomheid, lusteloosheid, maar vooral ook onzekerheid, agressie </a:t>
            </a:r>
            <a:r>
              <a:rPr lang="nl-NL" dirty="0" smtClean="0"/>
              <a:t>e.d.</a:t>
            </a:r>
          </a:p>
          <a:p>
            <a:r>
              <a:rPr lang="nl-NL" dirty="0" smtClean="0"/>
              <a:t>Gedragsveranderingen kunnen ook voor verschuivingen </a:t>
            </a:r>
            <a:r>
              <a:rPr lang="nl-NL" dirty="0"/>
              <a:t>in de </a:t>
            </a:r>
            <a:r>
              <a:rPr lang="nl-NL" dirty="0" smtClean="0"/>
              <a:t>roedel hiërarchie zorgen</a:t>
            </a:r>
          </a:p>
          <a:p>
            <a:r>
              <a:rPr lang="nl-NL" dirty="0" smtClean="0"/>
              <a:t>Geslachtshormonen </a:t>
            </a:r>
            <a:r>
              <a:rPr lang="nl-NL" dirty="0"/>
              <a:t>hebben een </a:t>
            </a:r>
            <a:r>
              <a:rPr lang="nl-NL" dirty="0" smtClean="0"/>
              <a:t>sterk invloed </a:t>
            </a:r>
            <a:r>
              <a:rPr lang="nl-NL" dirty="0"/>
              <a:t>op de stofwisseling en dus op het </a:t>
            </a:r>
            <a:r>
              <a:rPr lang="nl-NL" dirty="0" smtClean="0"/>
              <a:t>welbevinden.</a:t>
            </a:r>
            <a:endParaRPr lang="nl-NL" dirty="0"/>
          </a:p>
        </p:txBody>
      </p:sp>
    </p:spTree>
    <p:extLst>
      <p:ext uri="{BB962C8B-B14F-4D97-AF65-F5344CB8AC3E}">
        <p14:creationId xmlns:p14="http://schemas.microsoft.com/office/powerpoint/2010/main" val="16195187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En de reu? </a:t>
            </a:r>
            <a:endParaRPr lang="nl-NL" dirty="0">
              <a:solidFill>
                <a:srgbClr val="002060"/>
              </a:solidFill>
            </a:endParaRP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83724" y="676093"/>
            <a:ext cx="4660276" cy="5951237"/>
          </a:xfrm>
        </p:spPr>
      </p:pic>
    </p:spTree>
    <p:extLst>
      <p:ext uri="{BB962C8B-B14F-4D97-AF65-F5344CB8AC3E}">
        <p14:creationId xmlns:p14="http://schemas.microsoft.com/office/powerpoint/2010/main" val="11220832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Castratie reu </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smtClean="0"/>
              <a:t>Verwijderen van teelballen en bijballen (testikels)</a:t>
            </a:r>
          </a:p>
          <a:p>
            <a:r>
              <a:rPr lang="nl-NL" dirty="0" smtClean="0"/>
              <a:t>Zaadstreng </a:t>
            </a:r>
            <a:r>
              <a:rPr lang="nl-NL" dirty="0"/>
              <a:t>en de grote bloedvaten </a:t>
            </a:r>
            <a:r>
              <a:rPr lang="nl-NL" dirty="0" smtClean="0"/>
              <a:t>worden afgebonden </a:t>
            </a:r>
            <a:r>
              <a:rPr lang="nl-NL" dirty="0"/>
              <a:t>met hechtdraad</a:t>
            </a:r>
          </a:p>
          <a:p>
            <a:endParaRPr lang="nl-NL" dirty="0"/>
          </a:p>
        </p:txBody>
      </p:sp>
      <p:pic>
        <p:nvPicPr>
          <p:cNvPr id="5" name="Afbeelding 4"/>
          <p:cNvPicPr>
            <a:picLocks noChangeAspect="1"/>
          </p:cNvPicPr>
          <p:nvPr/>
        </p:nvPicPr>
        <p:blipFill rotWithShape="1">
          <a:blip r:embed="rId2">
            <a:extLst>
              <a:ext uri="{28A0092B-C50C-407E-A947-70E740481C1C}">
                <a14:useLocalDpi xmlns:a14="http://schemas.microsoft.com/office/drawing/2010/main" val="0"/>
              </a:ext>
            </a:extLst>
          </a:blip>
          <a:srcRect b="15175"/>
          <a:stretch/>
        </p:blipFill>
        <p:spPr>
          <a:xfrm>
            <a:off x="6441077" y="3070750"/>
            <a:ext cx="4912723" cy="3241150"/>
          </a:xfrm>
          <a:prstGeom prst="rect">
            <a:avLst/>
          </a:prstGeom>
        </p:spPr>
      </p:pic>
    </p:spTree>
    <p:extLst>
      <p:ext uri="{BB962C8B-B14F-4D97-AF65-F5344CB8AC3E}">
        <p14:creationId xmlns:p14="http://schemas.microsoft.com/office/powerpoint/2010/main" val="34486090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Voordelen castratie reu</a:t>
            </a:r>
            <a:endParaRPr lang="nl-NL" dirty="0">
              <a:solidFill>
                <a:srgbClr val="002060"/>
              </a:solidFill>
            </a:endParaRPr>
          </a:p>
        </p:txBody>
      </p:sp>
      <p:sp>
        <p:nvSpPr>
          <p:cNvPr id="3" name="Tijdelijke aanduiding voor inhoud 2"/>
          <p:cNvSpPr>
            <a:spLocks noGrp="1"/>
          </p:cNvSpPr>
          <p:nvPr>
            <p:ph idx="1"/>
          </p:nvPr>
        </p:nvSpPr>
        <p:spPr/>
        <p:txBody>
          <a:bodyPr>
            <a:normAutofit/>
          </a:bodyPr>
          <a:lstStyle/>
          <a:p>
            <a:r>
              <a:rPr lang="nl-NL" dirty="0" smtClean="0"/>
              <a:t>In </a:t>
            </a:r>
            <a:r>
              <a:rPr lang="nl-NL" dirty="0"/>
              <a:t>sommige gevallen kan een castratie van een reu het karakter positief </a:t>
            </a:r>
            <a:r>
              <a:rPr lang="nl-NL" dirty="0" smtClean="0"/>
              <a:t>beïnvloeden</a:t>
            </a:r>
            <a:endParaRPr lang="nl-NL" dirty="0"/>
          </a:p>
          <a:p>
            <a:pPr lvl="1"/>
            <a:r>
              <a:rPr lang="nl-NL" dirty="0" smtClean="0"/>
              <a:t>Reuen </a:t>
            </a:r>
            <a:r>
              <a:rPr lang="nl-NL" dirty="0"/>
              <a:t>met een zeer dominant karakter en/of een </a:t>
            </a:r>
            <a:r>
              <a:rPr lang="nl-NL" dirty="0" err="1"/>
              <a:t>hypersexueel</a:t>
            </a:r>
            <a:r>
              <a:rPr lang="nl-NL" dirty="0"/>
              <a:t> gedrag kunnen na castratie </a:t>
            </a:r>
            <a:r>
              <a:rPr lang="nl-NL" dirty="0" smtClean="0"/>
              <a:t>een stuk </a:t>
            </a:r>
            <a:r>
              <a:rPr lang="nl-NL" dirty="0"/>
              <a:t>rustiger worden en daardoor handelbaarder </a:t>
            </a:r>
            <a:r>
              <a:rPr lang="nl-NL" dirty="0" smtClean="0"/>
              <a:t>worden</a:t>
            </a:r>
          </a:p>
          <a:p>
            <a:pPr lvl="1"/>
            <a:endParaRPr lang="nl-NL" dirty="0" smtClean="0"/>
          </a:p>
          <a:p>
            <a:r>
              <a:rPr lang="nl-NL" dirty="0" smtClean="0"/>
              <a:t>Ook kan de </a:t>
            </a:r>
            <a:r>
              <a:rPr lang="nl-NL" dirty="0"/>
              <a:t>overmatige uitvloeiing </a:t>
            </a:r>
            <a:r>
              <a:rPr lang="nl-NL" dirty="0" smtClean="0"/>
              <a:t>uit de </a:t>
            </a:r>
            <a:r>
              <a:rPr lang="nl-NL" dirty="0"/>
              <a:t>voorhuid </a:t>
            </a:r>
            <a:r>
              <a:rPr lang="nl-NL" dirty="0" smtClean="0"/>
              <a:t>door </a:t>
            </a:r>
            <a:r>
              <a:rPr lang="nl-NL" dirty="0"/>
              <a:t>een castratie </a:t>
            </a:r>
            <a:r>
              <a:rPr lang="nl-NL" dirty="0" smtClean="0"/>
              <a:t>verdwijnen </a:t>
            </a:r>
            <a:r>
              <a:rPr lang="nl-NL" sz="2400" dirty="0" smtClean="0"/>
              <a:t>(Maar </a:t>
            </a:r>
            <a:r>
              <a:rPr lang="nl-NL" sz="2400" dirty="0"/>
              <a:t>dit is wel een </a:t>
            </a:r>
            <a:r>
              <a:rPr lang="nl-NL" sz="2400" dirty="0" smtClean="0"/>
              <a:t>slechte </a:t>
            </a:r>
            <a:r>
              <a:rPr lang="nl-NL" sz="2400" dirty="0"/>
              <a:t>reden om </a:t>
            </a:r>
            <a:r>
              <a:rPr lang="nl-NL" sz="2400" dirty="0" smtClean="0"/>
              <a:t>te castreren)..</a:t>
            </a:r>
          </a:p>
        </p:txBody>
      </p:sp>
    </p:spTree>
    <p:extLst>
      <p:ext uri="{BB962C8B-B14F-4D97-AF65-F5344CB8AC3E}">
        <p14:creationId xmlns:p14="http://schemas.microsoft.com/office/powerpoint/2010/main" val="9926161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extLst>
              <a:ext uri="{28A0092B-C50C-407E-A947-70E740481C1C}">
                <a14:useLocalDpi xmlns:a14="http://schemas.microsoft.com/office/drawing/2010/main" val="0"/>
              </a:ext>
            </a:extLst>
          </a:blip>
          <a:srcRect b="3125"/>
          <a:stretch/>
        </p:blipFill>
        <p:spPr>
          <a:xfrm>
            <a:off x="8020594" y="1451356"/>
            <a:ext cx="4054931" cy="5393581"/>
          </a:xfrm>
          <a:prstGeom prst="rect">
            <a:avLst/>
          </a:prstGeom>
        </p:spPr>
      </p:pic>
      <p:sp>
        <p:nvSpPr>
          <p:cNvPr id="2" name="Titel 1"/>
          <p:cNvSpPr>
            <a:spLocks noGrp="1"/>
          </p:cNvSpPr>
          <p:nvPr>
            <p:ph type="title"/>
          </p:nvPr>
        </p:nvSpPr>
        <p:spPr/>
        <p:txBody>
          <a:bodyPr/>
          <a:lstStyle/>
          <a:p>
            <a:r>
              <a:rPr lang="nl-NL" dirty="0" smtClean="0">
                <a:solidFill>
                  <a:srgbClr val="002060"/>
                </a:solidFill>
              </a:rPr>
              <a:t>Nadelen castratie reu</a:t>
            </a:r>
            <a:endParaRPr lang="nl-NL" dirty="0"/>
          </a:p>
        </p:txBody>
      </p:sp>
      <p:sp>
        <p:nvSpPr>
          <p:cNvPr id="3" name="Tijdelijke aanduiding voor inhoud 2"/>
          <p:cNvSpPr>
            <a:spLocks noGrp="1"/>
          </p:cNvSpPr>
          <p:nvPr>
            <p:ph idx="1"/>
          </p:nvPr>
        </p:nvSpPr>
        <p:spPr>
          <a:xfrm>
            <a:off x="838200" y="1825625"/>
            <a:ext cx="7966166" cy="4351338"/>
          </a:xfrm>
        </p:spPr>
        <p:txBody>
          <a:bodyPr/>
          <a:lstStyle/>
          <a:p>
            <a:r>
              <a:rPr lang="nl-NL" dirty="0" smtClean="0"/>
              <a:t>Een wat angstige en onzekere reu kan na een castratie zich in het slechtste geval ontwikkelen tot een angstbijter</a:t>
            </a:r>
          </a:p>
          <a:p>
            <a:r>
              <a:rPr lang="nl-NL" dirty="0" smtClean="0"/>
              <a:t>Een gecastreerde reu heeft ook meer kans op obesitas, om exact dezelfde redenen als een gecastreerde teef.</a:t>
            </a:r>
          </a:p>
          <a:p>
            <a:endParaRPr lang="nl-NL" dirty="0"/>
          </a:p>
        </p:txBody>
      </p:sp>
    </p:spTree>
    <p:extLst>
      <p:ext uri="{BB962C8B-B14F-4D97-AF65-F5344CB8AC3E}">
        <p14:creationId xmlns:p14="http://schemas.microsoft.com/office/powerpoint/2010/main" val="3494994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Fabels en feiten</a:t>
            </a:r>
            <a:endParaRPr lang="nl-NL" dirty="0">
              <a:solidFill>
                <a:srgbClr val="002060"/>
              </a:solidFill>
            </a:endParaRPr>
          </a:p>
        </p:txBody>
      </p:sp>
      <p:sp>
        <p:nvSpPr>
          <p:cNvPr id="3" name="Tijdelijke aanduiding voor inhoud 2"/>
          <p:cNvSpPr>
            <a:spLocks noGrp="1"/>
          </p:cNvSpPr>
          <p:nvPr>
            <p:ph idx="1"/>
          </p:nvPr>
        </p:nvSpPr>
        <p:spPr/>
        <p:txBody>
          <a:bodyPr>
            <a:normAutofit/>
          </a:bodyPr>
          <a:lstStyle/>
          <a:p>
            <a:r>
              <a:rPr lang="nl-NL" dirty="0" smtClean="0"/>
              <a:t>Sommige mensen zeggen dat het beter is om de teef een nestje te laten krijgen voorafgaand aan de castratie. Dat is niet waar. </a:t>
            </a:r>
            <a:r>
              <a:rPr lang="nl-NL" dirty="0"/>
              <a:t>E</a:t>
            </a:r>
            <a:r>
              <a:rPr lang="nl-NL" dirty="0" smtClean="0">
                <a:effectLst/>
              </a:rPr>
              <a:t>r is geen wetenschappelijk bewijs dat dit positieve gevolgen heeft voor de ontwikkelin</a:t>
            </a:r>
            <a:r>
              <a:rPr lang="nl-NL" dirty="0" smtClean="0"/>
              <a:t>g van de teef</a:t>
            </a:r>
            <a:endParaRPr lang="nl-NL" dirty="0" smtClean="0">
              <a:effectLst/>
            </a:endParaRPr>
          </a:p>
          <a:p>
            <a:r>
              <a:rPr lang="nl-NL" dirty="0" smtClean="0">
                <a:effectLst/>
              </a:rPr>
              <a:t>Er wordt wel eens geklaagd dat de reu sloom is geworden. Dit heeft niet direct iets te maken met de castratie, maar het ontbreken productie van het testosteron wordt wel weggenomen waardoor de reu minder dominant zal zijn.</a:t>
            </a:r>
            <a:br>
              <a:rPr lang="nl-NL" dirty="0" smtClean="0">
                <a:effectLst/>
              </a:rPr>
            </a:br>
            <a:r>
              <a:rPr lang="nl-NL" dirty="0" smtClean="0">
                <a:effectLst/>
              </a:rPr>
              <a:t/>
            </a:r>
            <a:br>
              <a:rPr lang="nl-NL" dirty="0" smtClean="0">
                <a:effectLst/>
              </a:rPr>
            </a:br>
            <a:endParaRPr lang="nl-NL" dirty="0" smtClean="0">
              <a:effectLst/>
            </a:endParaRPr>
          </a:p>
          <a:p>
            <a:endParaRPr lang="nl-NL" dirty="0"/>
          </a:p>
        </p:txBody>
      </p:sp>
    </p:spTree>
    <p:extLst>
      <p:ext uri="{BB962C8B-B14F-4D97-AF65-F5344CB8AC3E}">
        <p14:creationId xmlns:p14="http://schemas.microsoft.com/office/powerpoint/2010/main" val="16535224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Alternatieven voor </a:t>
            </a:r>
            <a:r>
              <a:rPr lang="nl-NL" dirty="0" err="1" smtClean="0">
                <a:solidFill>
                  <a:srgbClr val="002060"/>
                </a:solidFill>
              </a:rPr>
              <a:t>overium</a:t>
            </a:r>
            <a:r>
              <a:rPr lang="nl-NL" dirty="0" smtClean="0">
                <a:solidFill>
                  <a:srgbClr val="002060"/>
                </a:solidFill>
              </a:rPr>
              <a:t>(</a:t>
            </a:r>
            <a:r>
              <a:rPr lang="nl-NL" dirty="0" err="1" smtClean="0">
                <a:solidFill>
                  <a:srgbClr val="002060"/>
                </a:solidFill>
              </a:rPr>
              <a:t>hyster</a:t>
            </a:r>
            <a:r>
              <a:rPr lang="nl-NL" dirty="0" smtClean="0">
                <a:solidFill>
                  <a:srgbClr val="002060"/>
                </a:solidFill>
              </a:rPr>
              <a:t>)</a:t>
            </a:r>
            <a:r>
              <a:rPr lang="nl-NL" dirty="0" err="1" smtClean="0">
                <a:solidFill>
                  <a:srgbClr val="002060"/>
                </a:solidFill>
              </a:rPr>
              <a:t>ectomie</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smtClean="0"/>
              <a:t>Prikpil (periodiek</a:t>
            </a:r>
            <a:r>
              <a:rPr lang="nl-NL" dirty="0" smtClean="0"/>
              <a:t>)</a:t>
            </a:r>
          </a:p>
          <a:p>
            <a:pPr lvl="1"/>
            <a:r>
              <a:rPr lang="nl-NL" dirty="0" smtClean="0"/>
              <a:t>3 tot 4 maanden na het begin van haar eerste loopsheid</a:t>
            </a:r>
          </a:p>
          <a:p>
            <a:pPr lvl="1"/>
            <a:r>
              <a:rPr lang="nl-NL" dirty="0" smtClean="0"/>
              <a:t>Daarna elke 5 maanden</a:t>
            </a:r>
          </a:p>
          <a:p>
            <a:pPr lvl="1"/>
            <a:endParaRPr lang="nl-NL" dirty="0" smtClean="0"/>
          </a:p>
          <a:p>
            <a:r>
              <a:rPr lang="nl-NL" dirty="0" smtClean="0"/>
              <a:t>Gewone pil (dagelijks</a:t>
            </a:r>
            <a:r>
              <a:rPr lang="nl-NL" dirty="0" smtClean="0"/>
              <a:t>)</a:t>
            </a:r>
          </a:p>
          <a:p>
            <a:pPr lvl="1"/>
            <a:r>
              <a:rPr lang="nl-NL" dirty="0" smtClean="0"/>
              <a:t>Stelt de loopsheid voor een korte tijd uit</a:t>
            </a:r>
          </a:p>
          <a:p>
            <a:pPr lvl="1"/>
            <a:endParaRPr lang="nl-NL" dirty="0" smtClean="0"/>
          </a:p>
          <a:p>
            <a:r>
              <a:rPr lang="nl-NL" dirty="0" smtClean="0"/>
              <a:t>Morning-after prik </a:t>
            </a:r>
            <a:endParaRPr lang="nl-NL" dirty="0"/>
          </a:p>
          <a:p>
            <a:pPr lvl="1"/>
            <a:r>
              <a:rPr lang="nl-NL" dirty="0" smtClean="0"/>
              <a:t>Twee </a:t>
            </a:r>
            <a:r>
              <a:rPr lang="nl-NL" dirty="0" smtClean="0"/>
              <a:t>injecties </a:t>
            </a:r>
            <a:r>
              <a:rPr lang="nl-NL" dirty="0" smtClean="0"/>
              <a:t>binnen 72 uur na </a:t>
            </a:r>
            <a:r>
              <a:rPr lang="nl-NL" dirty="0" smtClean="0"/>
              <a:t>ongewenste </a:t>
            </a:r>
            <a:r>
              <a:rPr lang="nl-NL" dirty="0" smtClean="0"/>
              <a:t>dekking</a:t>
            </a:r>
            <a:endParaRPr lang="nl-NL" dirty="0" smtClean="0"/>
          </a:p>
          <a:p>
            <a:endParaRPr lang="nl-NL" dirty="0"/>
          </a:p>
        </p:txBody>
      </p:sp>
    </p:spTree>
    <p:extLst>
      <p:ext uri="{BB962C8B-B14F-4D97-AF65-F5344CB8AC3E}">
        <p14:creationId xmlns:p14="http://schemas.microsoft.com/office/powerpoint/2010/main" val="1314141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De meningen zijn verdeeld..</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smtClean="0"/>
              <a:t>“Het is een routineklus“</a:t>
            </a:r>
            <a:endParaRPr lang="nl-NL" dirty="0"/>
          </a:p>
          <a:p>
            <a:r>
              <a:rPr lang="nl-NL" dirty="0" smtClean="0"/>
              <a:t>“Vooral </a:t>
            </a:r>
            <a:r>
              <a:rPr lang="nl-NL" dirty="0"/>
              <a:t>op </a:t>
            </a:r>
            <a:r>
              <a:rPr lang="nl-NL" dirty="0" smtClean="0"/>
              <a:t>heel </a:t>
            </a:r>
            <a:r>
              <a:rPr lang="nl-NL" dirty="0"/>
              <a:t>jonge </a:t>
            </a:r>
            <a:r>
              <a:rPr lang="nl-NL" dirty="0" smtClean="0"/>
              <a:t>leeftijd moet het gebeuren”</a:t>
            </a:r>
          </a:p>
          <a:p>
            <a:r>
              <a:rPr lang="nl-NL" dirty="0" smtClean="0"/>
              <a:t>“Het </a:t>
            </a:r>
            <a:r>
              <a:rPr lang="nl-NL" dirty="0" smtClean="0"/>
              <a:t>is goed </a:t>
            </a:r>
            <a:r>
              <a:rPr lang="nl-NL" dirty="0"/>
              <a:t>voor een </a:t>
            </a:r>
            <a:r>
              <a:rPr lang="nl-NL" dirty="0" smtClean="0"/>
              <a:t>hond</a:t>
            </a:r>
            <a:r>
              <a:rPr lang="nl-NL" dirty="0" smtClean="0"/>
              <a:t>”</a:t>
            </a:r>
          </a:p>
          <a:p>
            <a:endParaRPr lang="nl-NL" dirty="0"/>
          </a:p>
        </p:txBody>
      </p:sp>
    </p:spTree>
    <p:extLst>
      <p:ext uri="{BB962C8B-B14F-4D97-AF65-F5344CB8AC3E}">
        <p14:creationId xmlns:p14="http://schemas.microsoft.com/office/powerpoint/2010/main" val="8704643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Alternatieven voor castratie reu</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smtClean="0"/>
              <a:t>Tijdelijk </a:t>
            </a:r>
            <a:r>
              <a:rPr lang="nl-NL" dirty="0" smtClean="0"/>
              <a:t>implantaat</a:t>
            </a:r>
          </a:p>
          <a:p>
            <a:pPr lvl="1"/>
            <a:r>
              <a:rPr lang="nl-NL" dirty="0" smtClean="0"/>
              <a:t>6 tot 12 maanden werkzaam</a:t>
            </a:r>
          </a:p>
          <a:p>
            <a:pPr lvl="1"/>
            <a:r>
              <a:rPr lang="nl-NL" dirty="0" smtClean="0"/>
              <a:t>Bij verwijdering is de hond pas na 6 weken weer vruchtbaar</a:t>
            </a:r>
          </a:p>
          <a:p>
            <a:endParaRPr lang="nl-NL" dirty="0"/>
          </a:p>
          <a:p>
            <a:r>
              <a:rPr lang="nl-NL" dirty="0" smtClean="0"/>
              <a:t>Chemische castratie</a:t>
            </a:r>
          </a:p>
          <a:p>
            <a:pPr lvl="1"/>
            <a:r>
              <a:rPr lang="nl-NL" dirty="0" smtClean="0"/>
              <a:t>Injectie</a:t>
            </a:r>
          </a:p>
          <a:p>
            <a:pPr lvl="1"/>
            <a:r>
              <a:rPr lang="nl-NL" dirty="0" smtClean="0"/>
              <a:t>4 weken werkzaam</a:t>
            </a:r>
            <a:endParaRPr lang="nl-NL" dirty="0"/>
          </a:p>
        </p:txBody>
      </p:sp>
    </p:spTree>
    <p:extLst>
      <p:ext uri="{BB962C8B-B14F-4D97-AF65-F5344CB8AC3E}">
        <p14:creationId xmlns:p14="http://schemas.microsoft.com/office/powerpoint/2010/main" val="27464731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Opdracht</a:t>
            </a:r>
            <a:endParaRPr lang="nl-NL" dirty="0">
              <a:solidFill>
                <a:srgbClr val="002060"/>
              </a:solidFill>
            </a:endParaRPr>
          </a:p>
        </p:txBody>
      </p:sp>
      <p:sp>
        <p:nvSpPr>
          <p:cNvPr id="3" name="Tijdelijke aanduiding voor inhoud 2"/>
          <p:cNvSpPr>
            <a:spLocks noGrp="1"/>
          </p:cNvSpPr>
          <p:nvPr>
            <p:ph idx="1"/>
          </p:nvPr>
        </p:nvSpPr>
        <p:spPr/>
        <p:txBody>
          <a:bodyPr>
            <a:normAutofit fontScale="92500"/>
          </a:bodyPr>
          <a:lstStyle/>
          <a:p>
            <a:r>
              <a:rPr lang="nl-NL" dirty="0" smtClean="0"/>
              <a:t>Jij bent de eigenaar van een rashond teef van 7 maanden oud. Over ongeveer 2 maanden wordt jouw hond voor het eerst loops</a:t>
            </a:r>
          </a:p>
          <a:p>
            <a:endParaRPr lang="nl-NL" dirty="0" smtClean="0"/>
          </a:p>
          <a:p>
            <a:r>
              <a:rPr lang="nl-NL" dirty="0" smtClean="0"/>
              <a:t>Schrijf individueel jouw mening op over castratie</a:t>
            </a:r>
          </a:p>
          <a:p>
            <a:r>
              <a:rPr lang="nl-NL" dirty="0" smtClean="0"/>
              <a:t>Mail naar: </a:t>
            </a:r>
            <a:r>
              <a:rPr lang="nl-NL" u="sng" dirty="0" smtClean="0">
                <a:solidFill>
                  <a:srgbClr val="002060"/>
                </a:solidFill>
              </a:rPr>
              <a:t>stimmer@aoc-oost.nl</a:t>
            </a:r>
          </a:p>
          <a:p>
            <a:endParaRPr lang="nl-NL" dirty="0" smtClean="0"/>
          </a:p>
          <a:p>
            <a:r>
              <a:rPr lang="nl-NL" dirty="0" smtClean="0"/>
              <a:t>Onderbouw jouw mening met feiten m.b.t. de gezondheid van jouw teef</a:t>
            </a:r>
          </a:p>
          <a:p>
            <a:r>
              <a:rPr lang="nl-NL" dirty="0" smtClean="0"/>
              <a:t>Waarom zou je haar juist wel of niet laten castreren? </a:t>
            </a:r>
          </a:p>
          <a:p>
            <a:r>
              <a:rPr lang="nl-NL" dirty="0" smtClean="0"/>
              <a:t>En op welke leeftijd? </a:t>
            </a:r>
            <a:endParaRPr lang="nl-NL" dirty="0"/>
          </a:p>
        </p:txBody>
      </p:sp>
    </p:spTree>
    <p:extLst>
      <p:ext uri="{BB962C8B-B14F-4D97-AF65-F5344CB8AC3E}">
        <p14:creationId xmlns:p14="http://schemas.microsoft.com/office/powerpoint/2010/main" val="30609635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7435" y="1031966"/>
            <a:ext cx="9220416" cy="5890411"/>
          </a:xfrm>
        </p:spPr>
      </p:pic>
      <p:sp>
        <p:nvSpPr>
          <p:cNvPr id="2" name="Titel 1"/>
          <p:cNvSpPr>
            <a:spLocks noGrp="1"/>
          </p:cNvSpPr>
          <p:nvPr>
            <p:ph type="title"/>
          </p:nvPr>
        </p:nvSpPr>
        <p:spPr/>
        <p:txBody>
          <a:bodyPr/>
          <a:lstStyle/>
          <a:p>
            <a:r>
              <a:rPr lang="nl-NL" dirty="0" smtClean="0">
                <a:solidFill>
                  <a:srgbClr val="002060"/>
                </a:solidFill>
              </a:rPr>
              <a:t>Een handig plaatje om na te tekenen…</a:t>
            </a:r>
            <a:endParaRPr lang="nl-NL" dirty="0">
              <a:solidFill>
                <a:srgbClr val="002060"/>
              </a:solidFill>
            </a:endParaRPr>
          </a:p>
        </p:txBody>
      </p:sp>
    </p:spTree>
    <p:extLst>
      <p:ext uri="{BB962C8B-B14F-4D97-AF65-F5344CB8AC3E}">
        <p14:creationId xmlns:p14="http://schemas.microsoft.com/office/powerpoint/2010/main" val="32840144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Volgende week</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smtClean="0"/>
              <a:t>Laatste les om te werken aan je I.O. (puntjes op de i)</a:t>
            </a:r>
          </a:p>
          <a:p>
            <a:r>
              <a:rPr lang="nl-NL" dirty="0" smtClean="0"/>
              <a:t>Inleveren I.O. vóór 00:00 uur op woensdag 20 juni.</a:t>
            </a:r>
          </a:p>
          <a:p>
            <a:endParaRPr lang="nl-NL" dirty="0"/>
          </a:p>
          <a:p>
            <a:r>
              <a:rPr lang="nl-NL" dirty="0" smtClean="0"/>
              <a:t>Herhalingsles EHBO</a:t>
            </a:r>
          </a:p>
          <a:p>
            <a:endParaRPr lang="nl-NL" dirty="0"/>
          </a:p>
          <a:p>
            <a:pPr marL="0" indent="0">
              <a:buNone/>
            </a:pPr>
            <a:r>
              <a:rPr lang="nl-NL" b="1" dirty="0" smtClean="0"/>
              <a:t>Huiswerk: </a:t>
            </a:r>
          </a:p>
          <a:p>
            <a:r>
              <a:rPr lang="nl-NL" dirty="0" smtClean="0"/>
              <a:t>Voor de tijd meenemen: minimaal 1 en maximaal 2 punten m.b.t. de lessen EHBO waarover jij nog vragen/onduidelijkheden hebt.</a:t>
            </a:r>
            <a:endParaRPr lang="nl-NL" dirty="0"/>
          </a:p>
        </p:txBody>
      </p:sp>
    </p:spTree>
    <p:extLst>
      <p:ext uri="{BB962C8B-B14F-4D97-AF65-F5344CB8AC3E}">
        <p14:creationId xmlns:p14="http://schemas.microsoft.com/office/powerpoint/2010/main" val="291932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Zo simpel ligt het niet.. </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smtClean="0"/>
              <a:t>Voordat </a:t>
            </a:r>
            <a:r>
              <a:rPr lang="nl-NL" dirty="0"/>
              <a:t>we besluiten om een hond te (laten) castreren </a:t>
            </a:r>
            <a:r>
              <a:rPr lang="nl-NL" dirty="0" smtClean="0"/>
              <a:t>moeten </a:t>
            </a:r>
            <a:r>
              <a:rPr lang="nl-NL" dirty="0"/>
              <a:t>we eerst alle pro's en contra's zorgvuldig tegen elkaar </a:t>
            </a:r>
            <a:r>
              <a:rPr lang="nl-NL" dirty="0" smtClean="0"/>
              <a:t>afwegen</a:t>
            </a:r>
            <a:endParaRPr lang="nl-NL" dirty="0"/>
          </a:p>
          <a:p>
            <a:r>
              <a:rPr lang="nl-NL" dirty="0" smtClean="0"/>
              <a:t>Bij elke hond opnieuw</a:t>
            </a:r>
          </a:p>
          <a:p>
            <a:r>
              <a:rPr lang="nl-NL" dirty="0" smtClean="0"/>
              <a:t>Het </a:t>
            </a:r>
            <a:r>
              <a:rPr lang="nl-NL" dirty="0"/>
              <a:t>gaat om een operatie en verandering van de </a:t>
            </a:r>
            <a:r>
              <a:rPr lang="nl-NL" dirty="0" smtClean="0"/>
              <a:t>hormoonhuishouding</a:t>
            </a:r>
            <a:endParaRPr lang="nl-NL" dirty="0"/>
          </a:p>
        </p:txBody>
      </p:sp>
    </p:spTree>
    <p:extLst>
      <p:ext uri="{BB962C8B-B14F-4D97-AF65-F5344CB8AC3E}">
        <p14:creationId xmlns:p14="http://schemas.microsoft.com/office/powerpoint/2010/main" val="2932838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Sterilisatie</a:t>
            </a:r>
            <a:r>
              <a:rPr lang="nl-NL" dirty="0" smtClean="0"/>
              <a:t>? </a:t>
            </a:r>
            <a:endParaRPr lang="nl-NL" dirty="0"/>
          </a:p>
        </p:txBody>
      </p:sp>
      <p:sp>
        <p:nvSpPr>
          <p:cNvPr id="3" name="Tijdelijke aanduiding voor inhoud 2"/>
          <p:cNvSpPr>
            <a:spLocks noGrp="1"/>
          </p:cNvSpPr>
          <p:nvPr>
            <p:ph idx="1"/>
          </p:nvPr>
        </p:nvSpPr>
        <p:spPr/>
        <p:txBody>
          <a:bodyPr/>
          <a:lstStyle/>
          <a:p>
            <a:r>
              <a:rPr lang="nl-NL" dirty="0"/>
              <a:t>Het woord sterilisatie komt in feite uit de </a:t>
            </a:r>
            <a:r>
              <a:rPr lang="nl-NL" i="1" dirty="0"/>
              <a:t>humane geneeskunde </a:t>
            </a:r>
            <a:endParaRPr lang="nl-NL" dirty="0"/>
          </a:p>
          <a:p>
            <a:r>
              <a:rPr lang="nl-NL" dirty="0" smtClean="0"/>
              <a:t>In de </a:t>
            </a:r>
            <a:r>
              <a:rPr lang="nl-NL" i="1" dirty="0" smtClean="0"/>
              <a:t>diergeneeskunde</a:t>
            </a:r>
            <a:r>
              <a:rPr lang="nl-NL" dirty="0" smtClean="0"/>
              <a:t> wordt het woord ‘sterilisatie’ eigenlijk foutief </a:t>
            </a:r>
            <a:r>
              <a:rPr lang="nl-NL" dirty="0"/>
              <a:t>gebruikt. </a:t>
            </a:r>
            <a:endParaRPr lang="nl-NL" dirty="0" smtClean="0"/>
          </a:p>
          <a:p>
            <a:r>
              <a:rPr lang="nl-NL" dirty="0" smtClean="0"/>
              <a:t>"</a:t>
            </a:r>
            <a:r>
              <a:rPr lang="nl-NL" dirty="0"/>
              <a:t>Steriliseren" is het onderbinden van </a:t>
            </a:r>
            <a:r>
              <a:rPr lang="nl-NL" dirty="0" smtClean="0"/>
              <a:t>de eileiders </a:t>
            </a:r>
            <a:r>
              <a:rPr lang="nl-NL" dirty="0"/>
              <a:t>of zaadleiders, waarbij de eierstokken </a:t>
            </a:r>
            <a:r>
              <a:rPr lang="nl-NL" dirty="0" smtClean="0"/>
              <a:t>en </a:t>
            </a:r>
            <a:r>
              <a:rPr lang="nl-NL" dirty="0"/>
              <a:t>de teelballen behouden </a:t>
            </a:r>
            <a:r>
              <a:rPr lang="nl-NL" dirty="0" smtClean="0"/>
              <a:t>blijven </a:t>
            </a:r>
          </a:p>
          <a:p>
            <a:r>
              <a:rPr lang="nl-NL" dirty="0" smtClean="0"/>
              <a:t>Vasectomie</a:t>
            </a:r>
          </a:p>
          <a:p>
            <a:r>
              <a:rPr lang="nl-NL" dirty="0" smtClean="0"/>
              <a:t>Doel = </a:t>
            </a:r>
            <a:r>
              <a:rPr lang="nl-NL" dirty="0"/>
              <a:t>onvruchtbaarheid van de patiënt (=steriliteit</a:t>
            </a:r>
            <a:r>
              <a:rPr lang="nl-NL" dirty="0" smtClean="0"/>
              <a:t>)</a:t>
            </a:r>
          </a:p>
          <a:p>
            <a:r>
              <a:rPr lang="nl-NL" dirty="0" smtClean="0"/>
              <a:t>Hormoonhuishouding blijft behouden</a:t>
            </a:r>
          </a:p>
          <a:p>
            <a:r>
              <a:rPr lang="nl-NL" dirty="0" smtClean="0"/>
              <a:t>Gebeurt niet bij huisdieren</a:t>
            </a:r>
            <a:endParaRPr lang="nl-NL" dirty="0"/>
          </a:p>
        </p:txBody>
      </p:sp>
    </p:spTree>
    <p:extLst>
      <p:ext uri="{BB962C8B-B14F-4D97-AF65-F5344CB8AC3E}">
        <p14:creationId xmlns:p14="http://schemas.microsoft.com/office/powerpoint/2010/main" val="690975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Castratie teef</a:t>
            </a:r>
            <a:endParaRPr lang="nl-NL" dirty="0">
              <a:solidFill>
                <a:srgbClr val="002060"/>
              </a:solidFill>
            </a:endParaRPr>
          </a:p>
        </p:txBody>
      </p:sp>
      <p:sp>
        <p:nvSpPr>
          <p:cNvPr id="3" name="Tijdelijke aanduiding voor inhoud 2"/>
          <p:cNvSpPr>
            <a:spLocks noGrp="1"/>
          </p:cNvSpPr>
          <p:nvPr>
            <p:ph idx="1"/>
          </p:nvPr>
        </p:nvSpPr>
        <p:spPr>
          <a:xfrm>
            <a:off x="838200" y="1825625"/>
            <a:ext cx="6346371" cy="4351338"/>
          </a:xfrm>
        </p:spPr>
        <p:txBody>
          <a:bodyPr/>
          <a:lstStyle/>
          <a:p>
            <a:pPr marL="0" indent="0">
              <a:buNone/>
            </a:pPr>
            <a:r>
              <a:rPr lang="nl-NL" dirty="0" smtClean="0"/>
              <a:t>Twee </a:t>
            </a:r>
            <a:r>
              <a:rPr lang="nl-NL" dirty="0"/>
              <a:t>mogelijkheden: </a:t>
            </a:r>
            <a:endParaRPr lang="nl-NL" dirty="0" smtClean="0"/>
          </a:p>
          <a:p>
            <a:pPr marL="0" indent="0">
              <a:buNone/>
            </a:pPr>
            <a:endParaRPr lang="nl-NL" dirty="0" smtClean="0"/>
          </a:p>
          <a:p>
            <a:pPr marL="514350" indent="-514350">
              <a:buFont typeface="+mj-lt"/>
              <a:buAutoNum type="arabicPeriod"/>
            </a:pPr>
            <a:r>
              <a:rPr lang="nl-NL" dirty="0" err="1" smtClean="0"/>
              <a:t>òf</a:t>
            </a:r>
            <a:r>
              <a:rPr lang="nl-NL" dirty="0" smtClean="0"/>
              <a:t> </a:t>
            </a:r>
            <a:r>
              <a:rPr lang="nl-NL" dirty="0"/>
              <a:t>we verwijderen alleen de </a:t>
            </a:r>
            <a:r>
              <a:rPr lang="nl-NL" dirty="0" smtClean="0"/>
              <a:t>eierstokken</a:t>
            </a:r>
            <a:r>
              <a:rPr lang="nl-NL" dirty="0" smtClean="0"/>
              <a:t>(= </a:t>
            </a:r>
            <a:r>
              <a:rPr lang="nl-NL" dirty="0" err="1" smtClean="0"/>
              <a:t>ovarioectomie</a:t>
            </a:r>
            <a:r>
              <a:rPr lang="nl-NL" dirty="0" smtClean="0"/>
              <a:t>)</a:t>
            </a:r>
          </a:p>
          <a:p>
            <a:pPr marL="514350" indent="-514350">
              <a:buFont typeface="+mj-lt"/>
              <a:buAutoNum type="arabicPeriod"/>
            </a:pPr>
            <a:r>
              <a:rPr lang="nl-NL" dirty="0" err="1" smtClean="0"/>
              <a:t>òf</a:t>
            </a:r>
            <a:r>
              <a:rPr lang="nl-NL" dirty="0" smtClean="0"/>
              <a:t> </a:t>
            </a:r>
            <a:r>
              <a:rPr lang="nl-NL" dirty="0"/>
              <a:t>we verwijderen eierstokken en </a:t>
            </a:r>
            <a:r>
              <a:rPr lang="nl-NL" dirty="0" smtClean="0"/>
              <a:t>baarmoeder </a:t>
            </a:r>
            <a:r>
              <a:rPr lang="nl-NL" dirty="0" smtClean="0"/>
              <a:t>(= </a:t>
            </a:r>
            <a:r>
              <a:rPr lang="nl-NL" dirty="0" err="1" smtClean="0"/>
              <a:t>ovariohysterectomie</a:t>
            </a:r>
            <a:r>
              <a:rPr lang="nl-NL" dirty="0" smtClean="0"/>
              <a:t>)</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4571" y="852957"/>
            <a:ext cx="4169229" cy="5443159"/>
          </a:xfrm>
          <a:prstGeom prst="rect">
            <a:avLst/>
          </a:prstGeom>
        </p:spPr>
      </p:pic>
    </p:spTree>
    <p:extLst>
      <p:ext uri="{BB962C8B-B14F-4D97-AF65-F5344CB8AC3E}">
        <p14:creationId xmlns:p14="http://schemas.microsoft.com/office/powerpoint/2010/main" val="418728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Castratie teef</a:t>
            </a:r>
            <a:endParaRPr lang="nl-NL" dirty="0"/>
          </a:p>
        </p:txBody>
      </p:sp>
      <p:sp>
        <p:nvSpPr>
          <p:cNvPr id="3" name="Tijdelijke aanduiding voor inhoud 2"/>
          <p:cNvSpPr>
            <a:spLocks noGrp="1"/>
          </p:cNvSpPr>
          <p:nvPr>
            <p:ph idx="1"/>
          </p:nvPr>
        </p:nvSpPr>
        <p:spPr/>
        <p:txBody>
          <a:bodyPr>
            <a:normAutofit/>
          </a:bodyPr>
          <a:lstStyle/>
          <a:p>
            <a:r>
              <a:rPr lang="nl-NL" dirty="0"/>
              <a:t>In beide gevallen worden de eierstokken verwijderd </a:t>
            </a:r>
            <a:endParaRPr lang="nl-NL" dirty="0" smtClean="0"/>
          </a:p>
          <a:p>
            <a:r>
              <a:rPr lang="nl-NL" dirty="0" smtClean="0"/>
              <a:t>In beide gevallen veranderd de hormoonhuishouding</a:t>
            </a:r>
          </a:p>
          <a:p>
            <a:r>
              <a:rPr lang="nl-NL" dirty="0" smtClean="0"/>
              <a:t>Als </a:t>
            </a:r>
            <a:r>
              <a:rPr lang="nl-NL" dirty="0"/>
              <a:t>de baarmoeder gezond is, </a:t>
            </a:r>
            <a:r>
              <a:rPr lang="nl-NL" dirty="0" smtClean="0"/>
              <a:t>laat de dierenarts deze zitten</a:t>
            </a:r>
            <a:endParaRPr lang="nl-NL" dirty="0"/>
          </a:p>
          <a:p>
            <a:r>
              <a:rPr lang="nl-NL" dirty="0"/>
              <a:t>Door de verwijdering van de eierstokken staat de baarmoeder niet meer onder </a:t>
            </a:r>
            <a:r>
              <a:rPr lang="nl-NL" dirty="0" smtClean="0"/>
              <a:t>hormonale invloed </a:t>
            </a:r>
            <a:r>
              <a:rPr lang="nl-NL" dirty="0"/>
              <a:t>en zal daardoor ook geen problemen geven in de </a:t>
            </a:r>
            <a:r>
              <a:rPr lang="nl-NL" dirty="0" smtClean="0"/>
              <a:t>toekomst</a:t>
            </a:r>
          </a:p>
          <a:p>
            <a:r>
              <a:rPr lang="nl-NL" dirty="0" smtClean="0"/>
              <a:t>In </a:t>
            </a:r>
            <a:r>
              <a:rPr lang="nl-NL" dirty="0"/>
              <a:t>de praktijk zal het erop </a:t>
            </a:r>
            <a:r>
              <a:rPr lang="nl-NL" dirty="0" smtClean="0"/>
              <a:t>neer komen</a:t>
            </a:r>
            <a:r>
              <a:rPr lang="nl-NL" dirty="0"/>
              <a:t>, dat op jongere leeftijd veelal een </a:t>
            </a:r>
            <a:r>
              <a:rPr lang="nl-NL" dirty="0" err="1"/>
              <a:t>ovarioectomie</a:t>
            </a:r>
            <a:r>
              <a:rPr lang="nl-NL" dirty="0"/>
              <a:t> wordt uitgevoerd, op oudere </a:t>
            </a:r>
            <a:r>
              <a:rPr lang="nl-NL" dirty="0" smtClean="0"/>
              <a:t>leeftijd een </a:t>
            </a:r>
            <a:r>
              <a:rPr lang="nl-NL" dirty="0" err="1"/>
              <a:t>ovariohysterectomie</a:t>
            </a:r>
            <a:r>
              <a:rPr lang="nl-NL" dirty="0"/>
              <a:t>.</a:t>
            </a:r>
          </a:p>
        </p:txBody>
      </p:sp>
    </p:spTree>
    <p:extLst>
      <p:ext uri="{BB962C8B-B14F-4D97-AF65-F5344CB8AC3E}">
        <p14:creationId xmlns:p14="http://schemas.microsoft.com/office/powerpoint/2010/main" val="1333721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2060"/>
                </a:solidFill>
              </a:rPr>
              <a:t>J</a:t>
            </a:r>
            <a:r>
              <a:rPr lang="nl-NL" dirty="0" smtClean="0">
                <a:solidFill>
                  <a:srgbClr val="002060"/>
                </a:solidFill>
              </a:rPr>
              <a:t>uiste tijdstip om te castreren…</a:t>
            </a:r>
            <a:endParaRPr lang="nl-NL" dirty="0">
              <a:solidFill>
                <a:srgbClr val="002060"/>
              </a:solidFill>
            </a:endParaRPr>
          </a:p>
        </p:txBody>
      </p:sp>
      <p:sp>
        <p:nvSpPr>
          <p:cNvPr id="3" name="Tijdelijke aanduiding voor inhoud 2"/>
          <p:cNvSpPr>
            <a:spLocks noGrp="1"/>
          </p:cNvSpPr>
          <p:nvPr>
            <p:ph idx="1"/>
          </p:nvPr>
        </p:nvSpPr>
        <p:spPr/>
        <p:txBody>
          <a:bodyPr/>
          <a:lstStyle/>
          <a:p>
            <a:r>
              <a:rPr lang="nl-NL" dirty="0"/>
              <a:t>Daarover zijn </a:t>
            </a:r>
            <a:r>
              <a:rPr lang="nl-NL" dirty="0" smtClean="0"/>
              <a:t>nogal de meningen verdeeld </a:t>
            </a:r>
          </a:p>
          <a:p>
            <a:r>
              <a:rPr lang="nl-NL" dirty="0" smtClean="0"/>
              <a:t>Kennis</a:t>
            </a:r>
            <a:r>
              <a:rPr lang="nl-NL" dirty="0"/>
              <a:t>, visie, gevoel, en eigen belang spelen </a:t>
            </a:r>
            <a:r>
              <a:rPr lang="nl-NL" dirty="0" smtClean="0"/>
              <a:t>daarbij een </a:t>
            </a:r>
            <a:r>
              <a:rPr lang="nl-NL" dirty="0"/>
              <a:t>belangrijke </a:t>
            </a:r>
            <a:r>
              <a:rPr lang="nl-NL" dirty="0" smtClean="0"/>
              <a:t>rol</a:t>
            </a:r>
          </a:p>
          <a:p>
            <a:r>
              <a:rPr lang="nl-NL" dirty="0" smtClean="0"/>
              <a:t>In de VS is </a:t>
            </a:r>
            <a:r>
              <a:rPr lang="nl-NL" dirty="0"/>
              <a:t>het gebruikelijk dat een </a:t>
            </a:r>
            <a:r>
              <a:rPr lang="nl-NL" dirty="0" err="1"/>
              <a:t>ovarioectomie</a:t>
            </a:r>
            <a:r>
              <a:rPr lang="nl-NL" dirty="0"/>
              <a:t> op zeer jeugdige </a:t>
            </a:r>
            <a:r>
              <a:rPr lang="nl-NL" dirty="0" smtClean="0"/>
              <a:t>leeftijd (zelfs </a:t>
            </a:r>
            <a:r>
              <a:rPr lang="nl-NL" dirty="0"/>
              <a:t>nog vóór de eerste </a:t>
            </a:r>
            <a:r>
              <a:rPr lang="nl-NL" dirty="0" smtClean="0"/>
              <a:t>loopsheid) wordt </a:t>
            </a:r>
            <a:r>
              <a:rPr lang="nl-NL" dirty="0" smtClean="0"/>
              <a:t>uitgevoerd</a:t>
            </a:r>
            <a:endParaRPr lang="nl-NL" dirty="0"/>
          </a:p>
          <a:p>
            <a:r>
              <a:rPr lang="nl-NL" dirty="0" smtClean="0"/>
              <a:t>Dit komt vooral omdat er sprake </a:t>
            </a:r>
            <a:r>
              <a:rPr lang="nl-NL" dirty="0"/>
              <a:t>is van een enorme </a:t>
            </a:r>
            <a:r>
              <a:rPr lang="nl-NL" dirty="0" err="1"/>
              <a:t>overpopulatie</a:t>
            </a:r>
            <a:r>
              <a:rPr lang="nl-NL" dirty="0"/>
              <a:t> van </a:t>
            </a:r>
            <a:r>
              <a:rPr lang="nl-NL" dirty="0" smtClean="0"/>
              <a:t>huisdieren in de VS </a:t>
            </a:r>
          </a:p>
          <a:p>
            <a:r>
              <a:rPr lang="nl-NL" dirty="0"/>
              <a:t>Ook in Nederland zijn er dierenartsen die zeer enthousiast zijn over deze vroegtijdige ingreep</a:t>
            </a:r>
            <a:r>
              <a:rPr lang="nl-NL" dirty="0" smtClean="0"/>
              <a:t>.</a:t>
            </a:r>
            <a:endParaRPr lang="nl-NL" dirty="0"/>
          </a:p>
        </p:txBody>
      </p:sp>
    </p:spTree>
    <p:extLst>
      <p:ext uri="{BB962C8B-B14F-4D97-AF65-F5344CB8AC3E}">
        <p14:creationId xmlns:p14="http://schemas.microsoft.com/office/powerpoint/2010/main" val="3283905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002060"/>
                </a:solidFill>
              </a:rPr>
              <a:t>Consequenties vroegtijdig </a:t>
            </a:r>
            <a:r>
              <a:rPr lang="nl-NL" dirty="0" err="1" smtClean="0">
                <a:solidFill>
                  <a:srgbClr val="002060"/>
                </a:solidFill>
              </a:rPr>
              <a:t>ovarioectomie</a:t>
            </a:r>
            <a:endParaRPr lang="nl-NL" dirty="0">
              <a:solidFill>
                <a:srgbClr val="002060"/>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t>Een </a:t>
            </a:r>
            <a:r>
              <a:rPr lang="nl-NL" dirty="0" err="1" smtClean="0"/>
              <a:t>ovarioectomie</a:t>
            </a:r>
            <a:r>
              <a:rPr lang="nl-NL" dirty="0" smtClean="0"/>
              <a:t> </a:t>
            </a:r>
            <a:r>
              <a:rPr lang="nl-NL" dirty="0"/>
              <a:t>vóór de 1e loopsheid </a:t>
            </a:r>
            <a:r>
              <a:rPr lang="nl-NL" dirty="0" smtClean="0"/>
              <a:t>kan </a:t>
            </a:r>
            <a:r>
              <a:rPr lang="nl-NL" dirty="0" smtClean="0"/>
              <a:t>voor een </a:t>
            </a:r>
            <a:r>
              <a:rPr lang="nl-NL" dirty="0"/>
              <a:t>verhoogde </a:t>
            </a:r>
            <a:r>
              <a:rPr lang="nl-NL" dirty="0" smtClean="0"/>
              <a:t>kans </a:t>
            </a:r>
            <a:r>
              <a:rPr lang="nl-NL" dirty="0" smtClean="0"/>
              <a:t>zorgen </a:t>
            </a:r>
            <a:r>
              <a:rPr lang="nl-NL" dirty="0" smtClean="0"/>
              <a:t>op</a:t>
            </a:r>
            <a:r>
              <a:rPr lang="nl-NL" dirty="0" smtClean="0"/>
              <a:t>:</a:t>
            </a:r>
          </a:p>
          <a:p>
            <a:pPr lvl="1"/>
            <a:r>
              <a:rPr lang="nl-NL" sz="2800" dirty="0"/>
              <a:t>S</a:t>
            </a:r>
            <a:r>
              <a:rPr lang="nl-NL" sz="2800" dirty="0" smtClean="0"/>
              <a:t>terke </a:t>
            </a:r>
            <a:r>
              <a:rPr lang="nl-NL" sz="2800" dirty="0"/>
              <a:t>gewichtstoename </a:t>
            </a:r>
          </a:p>
          <a:p>
            <a:pPr lvl="1"/>
            <a:r>
              <a:rPr lang="nl-NL" sz="2800" dirty="0"/>
              <a:t>H</a:t>
            </a:r>
            <a:r>
              <a:rPr lang="nl-NL" sz="2800" dirty="0" smtClean="0"/>
              <a:t>et </a:t>
            </a:r>
            <a:r>
              <a:rPr lang="nl-NL" sz="2800" dirty="0"/>
              <a:t>ontstaan </a:t>
            </a:r>
            <a:r>
              <a:rPr lang="nl-NL" sz="2800" dirty="0" smtClean="0"/>
              <a:t>van urine-incontinentie</a:t>
            </a:r>
            <a:endParaRPr lang="nl-NL" sz="2800" dirty="0"/>
          </a:p>
          <a:p>
            <a:pPr lvl="1"/>
            <a:r>
              <a:rPr lang="nl-NL" sz="2800" dirty="0" smtClean="0"/>
              <a:t>Niet volledige o</a:t>
            </a:r>
            <a:r>
              <a:rPr lang="nl-NL" sz="2800" dirty="0" smtClean="0"/>
              <a:t>ntwikkeling </a:t>
            </a:r>
            <a:r>
              <a:rPr lang="nl-NL" sz="2800" dirty="0"/>
              <a:t>van de karakterstructuur van </a:t>
            </a:r>
            <a:r>
              <a:rPr lang="nl-NL" sz="2800" dirty="0" smtClean="0"/>
              <a:t>de </a:t>
            </a:r>
            <a:r>
              <a:rPr lang="nl-NL" sz="2800" dirty="0" smtClean="0"/>
              <a:t>hond</a:t>
            </a:r>
          </a:p>
          <a:p>
            <a:pPr lvl="1"/>
            <a:r>
              <a:rPr lang="nl-NL" sz="2800" dirty="0" smtClean="0"/>
              <a:t>Het </a:t>
            </a:r>
            <a:r>
              <a:rPr lang="nl-NL" sz="2800" dirty="0" smtClean="0"/>
              <a:t>uitwendige </a:t>
            </a:r>
            <a:r>
              <a:rPr lang="nl-NL" sz="2800" dirty="0"/>
              <a:t>geslachtsapparaat </a:t>
            </a:r>
            <a:r>
              <a:rPr lang="nl-NL" sz="2800" dirty="0" smtClean="0"/>
              <a:t>blijft onderontwikkeld (een zogenaamde </a:t>
            </a:r>
            <a:r>
              <a:rPr lang="nl-NL" sz="2800" i="1" dirty="0"/>
              <a:t>infantiele </a:t>
            </a:r>
            <a:r>
              <a:rPr lang="nl-NL" sz="2800" i="1" dirty="0" smtClean="0"/>
              <a:t>vulva</a:t>
            </a:r>
            <a:r>
              <a:rPr lang="nl-NL" sz="2800" dirty="0" smtClean="0"/>
              <a:t>)</a:t>
            </a:r>
          </a:p>
          <a:p>
            <a:pPr lvl="1"/>
            <a:r>
              <a:rPr lang="nl-NL" sz="2800" dirty="0" smtClean="0"/>
              <a:t>Aanzienlijk </a:t>
            </a:r>
            <a:r>
              <a:rPr lang="nl-NL" sz="2800" dirty="0"/>
              <a:t>minder kans op de ontwikkeling van </a:t>
            </a:r>
            <a:r>
              <a:rPr lang="nl-NL" sz="2800" dirty="0" err="1" smtClean="0"/>
              <a:t>mammaetumoren</a:t>
            </a:r>
            <a:r>
              <a:rPr lang="nl-NL" sz="2800" dirty="0" smtClean="0"/>
              <a:t>.</a:t>
            </a:r>
            <a:endParaRPr lang="nl-NL" sz="2800" dirty="0"/>
          </a:p>
        </p:txBody>
      </p:sp>
    </p:spTree>
    <p:extLst>
      <p:ext uri="{BB962C8B-B14F-4D97-AF65-F5344CB8AC3E}">
        <p14:creationId xmlns:p14="http://schemas.microsoft.com/office/powerpoint/2010/main" val="369748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1485</Words>
  <Application>Microsoft Office PowerPoint</Application>
  <PresentationFormat>Breedbeeld</PresentationFormat>
  <Paragraphs>173</Paragraphs>
  <Slides>33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33</vt:i4>
      </vt:variant>
    </vt:vector>
  </HeadingPairs>
  <TitlesOfParts>
    <vt:vector size="37" baseType="lpstr">
      <vt:lpstr>Arial</vt:lpstr>
      <vt:lpstr>Calibri</vt:lpstr>
      <vt:lpstr>Calibri Light</vt:lpstr>
      <vt:lpstr>Kantoorthema</vt:lpstr>
      <vt:lpstr>Overioectomie,  ovariohysterectomie en castratie</vt:lpstr>
      <vt:lpstr>Terminologie</vt:lpstr>
      <vt:lpstr>De meningen zijn verdeeld..</vt:lpstr>
      <vt:lpstr>Zo simpel ligt het niet.. </vt:lpstr>
      <vt:lpstr>Sterilisatie? </vt:lpstr>
      <vt:lpstr>Castratie teef</vt:lpstr>
      <vt:lpstr>Castratie teef</vt:lpstr>
      <vt:lpstr>Juiste tijdstip om te castreren…</vt:lpstr>
      <vt:lpstr>Consequenties vroegtijdig ovarioectomie</vt:lpstr>
      <vt:lpstr>Wat is dan het juiste tijdstip? </vt:lpstr>
      <vt:lpstr>Voordelen ovario(hyster)ectomie </vt:lpstr>
      <vt:lpstr>Voordelen ovario(hyster)ectomie </vt:lpstr>
      <vt:lpstr>Voordelen ovario(hyster)ectomie </vt:lpstr>
      <vt:lpstr>Voordelen ovario(hyster)ectomie </vt:lpstr>
      <vt:lpstr>Pyometra ovariohysterectomie</vt:lpstr>
      <vt:lpstr>Voordelen ovario(hyster)ectomie </vt:lpstr>
      <vt:lpstr>Voordelen ovario(hyster)ectomie </vt:lpstr>
      <vt:lpstr>En de nadelen dan? </vt:lpstr>
      <vt:lpstr>Nadelen ovario(hyster)ectomie </vt:lpstr>
      <vt:lpstr>Nadelen ovario(hyster)ectomie </vt:lpstr>
      <vt:lpstr>Nadelen ovario(hyster)ectomie </vt:lpstr>
      <vt:lpstr>Nadelen ovario(hyster)ectomie </vt:lpstr>
      <vt:lpstr>Nadelen ovario(hyster)ectomie </vt:lpstr>
      <vt:lpstr>En de reu? </vt:lpstr>
      <vt:lpstr>Castratie reu </vt:lpstr>
      <vt:lpstr>Voordelen castratie reu</vt:lpstr>
      <vt:lpstr>Nadelen castratie reu</vt:lpstr>
      <vt:lpstr>Fabels en feiten</vt:lpstr>
      <vt:lpstr>Alternatieven voor overium(hyster)ectomie</vt:lpstr>
      <vt:lpstr>Alternatieven voor castratie reu</vt:lpstr>
      <vt:lpstr>Opdracht</vt:lpstr>
      <vt:lpstr>Een handig plaatje om na te tekenen…</vt:lpstr>
      <vt:lpstr>Volgende week</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Vasectomie, overiëctomie en ovariohysterectomie en</dc:title>
  <dc:creator>Sabine Timmer</dc:creator>
  <cp:lastModifiedBy>Sabine Timmer</cp:lastModifiedBy>
  <cp:revision>21</cp:revision>
  <dcterms:created xsi:type="dcterms:W3CDTF">2018-06-06T10:00:33Z</dcterms:created>
  <dcterms:modified xsi:type="dcterms:W3CDTF">2018-06-13T10:55:28Z</dcterms:modified>
</cp:coreProperties>
</file>